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24" r:id="rId1"/>
    <p:sldMasterId id="2147483918" r:id="rId2"/>
  </p:sldMasterIdLst>
  <p:notesMasterIdLst>
    <p:notesMasterId r:id="rId72"/>
  </p:notesMasterIdLst>
  <p:handoutMasterIdLst>
    <p:handoutMasterId r:id="rId73"/>
  </p:handoutMasterIdLst>
  <p:sldIdLst>
    <p:sldId id="339" r:id="rId3"/>
    <p:sldId id="407" r:id="rId4"/>
    <p:sldId id="404" r:id="rId5"/>
    <p:sldId id="311" r:id="rId6"/>
    <p:sldId id="312" r:id="rId7"/>
    <p:sldId id="371" r:id="rId8"/>
    <p:sldId id="372" r:id="rId9"/>
    <p:sldId id="291" r:id="rId10"/>
    <p:sldId id="373" r:id="rId11"/>
    <p:sldId id="315" r:id="rId12"/>
    <p:sldId id="301" r:id="rId13"/>
    <p:sldId id="353" r:id="rId14"/>
    <p:sldId id="316" r:id="rId15"/>
    <p:sldId id="317" r:id="rId16"/>
    <p:sldId id="374" r:id="rId17"/>
    <p:sldId id="375" r:id="rId18"/>
    <p:sldId id="263" r:id="rId19"/>
    <p:sldId id="259" r:id="rId20"/>
    <p:sldId id="314" r:id="rId21"/>
    <p:sldId id="378" r:id="rId22"/>
    <p:sldId id="379" r:id="rId23"/>
    <p:sldId id="323" r:id="rId24"/>
    <p:sldId id="327" r:id="rId25"/>
    <p:sldId id="380" r:id="rId26"/>
    <p:sldId id="325" r:id="rId27"/>
    <p:sldId id="326" r:id="rId28"/>
    <p:sldId id="393" r:id="rId29"/>
    <p:sldId id="396" r:id="rId30"/>
    <p:sldId id="321" r:id="rId31"/>
    <p:sldId id="319" r:id="rId32"/>
    <p:sldId id="304" r:id="rId33"/>
    <p:sldId id="305" r:id="rId34"/>
    <p:sldId id="303" r:id="rId35"/>
    <p:sldId id="307" r:id="rId36"/>
    <p:sldId id="391" r:id="rId37"/>
    <p:sldId id="406" r:id="rId38"/>
    <p:sldId id="331" r:id="rId39"/>
    <p:sldId id="388" r:id="rId40"/>
    <p:sldId id="333" r:id="rId41"/>
    <p:sldId id="405" r:id="rId42"/>
    <p:sldId id="336" r:id="rId43"/>
    <p:sldId id="335" r:id="rId44"/>
    <p:sldId id="332" r:id="rId45"/>
    <p:sldId id="334" r:id="rId46"/>
    <p:sldId id="337" r:id="rId47"/>
    <p:sldId id="338" r:id="rId48"/>
    <p:sldId id="397" r:id="rId49"/>
    <p:sldId id="398" r:id="rId50"/>
    <p:sldId id="340" r:id="rId51"/>
    <p:sldId id="341" r:id="rId52"/>
    <p:sldId id="342" r:id="rId53"/>
    <p:sldId id="343" r:id="rId54"/>
    <p:sldId id="344" r:id="rId55"/>
    <p:sldId id="345" r:id="rId56"/>
    <p:sldId id="355" r:id="rId57"/>
    <p:sldId id="357" r:id="rId58"/>
    <p:sldId id="354" r:id="rId59"/>
    <p:sldId id="366" r:id="rId60"/>
    <p:sldId id="367" r:id="rId61"/>
    <p:sldId id="384" r:id="rId62"/>
    <p:sldId id="370" r:id="rId63"/>
    <p:sldId id="361" r:id="rId64"/>
    <p:sldId id="381" r:id="rId65"/>
    <p:sldId id="356" r:id="rId66"/>
    <p:sldId id="363" r:id="rId67"/>
    <p:sldId id="364" r:id="rId68"/>
    <p:sldId id="365" r:id="rId69"/>
    <p:sldId id="401" r:id="rId70"/>
    <p:sldId id="403" r:id="rId71"/>
  </p:sldIdLst>
  <p:sldSz cx="12192000" cy="6858000"/>
  <p:notesSz cx="6858000" cy="9144000"/>
  <p:embeddedFontLst>
    <p:embeddedFont>
      <p:font typeface="Calibri" panose="020F0502020204030204" pitchFamily="34" charset="0"/>
      <p:regular r:id="rId74"/>
      <p:bold r:id="rId75"/>
      <p:italic r:id="rId76"/>
      <p:boldItalic r:id="rId77"/>
    </p:embeddedFont>
    <p:embeddedFont>
      <p:font typeface="Consolas" panose="020B0609020204030204" pitchFamily="49" charset="0"/>
      <p:regular r:id="rId78"/>
      <p:bold r:id="rId79"/>
      <p:italic r:id="rId80"/>
      <p:boldItalic r:id="rId81"/>
    </p:embeddedFont>
    <p:embeddedFont>
      <p:font typeface="Mangal" panose="02040503050203030202" pitchFamily="18" charset="0"/>
      <p:regular r:id="rId82"/>
      <p:bold r:id="rId83"/>
    </p:embeddedFont>
    <p:embeddedFont>
      <p:font typeface="Segoe UI" panose="020B0502040204020203" pitchFamily="34" charset="0"/>
      <p:regular r:id="rId84"/>
      <p:bold r:id="rId85"/>
      <p:italic r:id="rId86"/>
      <p:boldItalic r:id="rId87"/>
    </p:embeddedFont>
    <p:embeddedFont>
      <p:font typeface="Segoe UI Light" panose="020B0502040204020203" pitchFamily="34" charset="0"/>
      <p:regular r:id="rId88"/>
      <p:italic r:id="rId89"/>
    </p:embeddedFont>
    <p:embeddedFont>
      <p:font typeface="Verdana" panose="020B0604030504040204" pitchFamily="34" charset="0"/>
      <p:regular r:id="rId90"/>
      <p:bold r:id="rId91"/>
      <p:italic r:id="rId92"/>
      <p:boldItalic r:id="rId93"/>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00"/>
    <a:srgbClr val="3399FF"/>
    <a:srgbClr val="C2C2C2"/>
    <a:srgbClr val="9A57CD"/>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52861" autoAdjust="0"/>
  </p:normalViewPr>
  <p:slideViewPr>
    <p:cSldViewPr snapToGrid="0">
      <p:cViewPr varScale="1">
        <p:scale>
          <a:sx n="10" d="100"/>
          <a:sy n="10" d="100"/>
        </p:scale>
        <p:origin x="29" y="13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3.xml"/><Relationship Id="rId90" Type="http://schemas.openxmlformats.org/officeDocument/2006/relationships/font" Target="fonts/font17.fntdata"/><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3.fntdata"/><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4.fntdata"/><Relationship Id="rId61" Type="http://schemas.openxmlformats.org/officeDocument/2006/relationships/slide" Target="slides/slide59.xml"/><Relationship Id="rId82"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93"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7/23/2018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7/23/2018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3548020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120174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a:p>
            <a:r>
              <a:rPr lang="en-US" sz="1200" dirty="0"/>
              <a:t>client </a:t>
            </a:r>
            <a:r>
              <a:rPr lang="en-US" sz="1200" b="0" dirty="0"/>
              <a:t>refers to the mobile app, web app, etc. that wants to access a resource</a:t>
            </a:r>
          </a:p>
          <a:p>
            <a:endParaRPr lang="en-US" sz="1200" b="0" dirty="0"/>
          </a:p>
          <a:p>
            <a:r>
              <a:rPr lang="en-US" sz="1200" dirty="0"/>
              <a:t>resource owner  </a:t>
            </a:r>
            <a:r>
              <a:rPr lang="en-US" sz="1200" b="0" dirty="0"/>
              <a:t>has control of resources that are being secured</a:t>
            </a:r>
          </a:p>
          <a:p>
            <a:endParaRPr lang="en-US" sz="1200" dirty="0"/>
          </a:p>
          <a:p>
            <a:r>
              <a:rPr lang="en-US" sz="1200" dirty="0"/>
              <a:t>security token </a:t>
            </a:r>
            <a:r>
              <a:rPr lang="en-US" sz="1200" b="0" dirty="0"/>
              <a:t>is a collection of claims.  It is often digitally signed, encrypted, and transferred through secured channels to ensure its conﬁdentiality, integrity, and authenticity (aka access token)</a:t>
            </a:r>
          </a:p>
          <a:p>
            <a:endParaRPr lang="en-US" sz="1200" dirty="0"/>
          </a:p>
          <a:p>
            <a:r>
              <a:rPr lang="en-US" sz="1200" dirty="0"/>
              <a:t>service provider </a:t>
            </a:r>
            <a:r>
              <a:rPr lang="en-US" sz="1200" b="0" dirty="0"/>
              <a:t>provides requested services (aka relying party)</a:t>
            </a:r>
          </a:p>
          <a:p>
            <a:endParaRPr lang="en-US" sz="1200" dirty="0"/>
          </a:p>
          <a:p>
            <a:r>
              <a:rPr lang="en-US" sz="1200" dirty="0"/>
              <a:t>identity provider </a:t>
            </a:r>
            <a:r>
              <a:rPr lang="en-US" sz="1200" b="0" dirty="0"/>
              <a:t>authenticates entities and issues security tokens to relying parties </a:t>
            </a:r>
            <a:r>
              <a:rPr lang="en-US" sz="1200" dirty="0"/>
              <a:t>(aka security token service STS or authorization server AS)</a:t>
            </a:r>
          </a:p>
          <a:p>
            <a:endParaRPr lang="en-US" dirty="0"/>
          </a:p>
          <a:p>
            <a:r>
              <a:rPr lang="en-US" sz="1200" dirty="0"/>
              <a:t>authentication </a:t>
            </a:r>
            <a:r>
              <a:rPr lang="en-US" sz="1200" b="0" dirty="0"/>
              <a:t>is to verify if an entity is  indeed what it claims to be</a:t>
            </a:r>
          </a:p>
          <a:p>
            <a:endParaRPr lang="en-US" sz="1200" b="0" dirty="0"/>
          </a:p>
          <a:p>
            <a:r>
              <a:rPr lang="en-US" sz="1200" dirty="0"/>
              <a:t>authorization </a:t>
            </a:r>
            <a:r>
              <a:rPr lang="en-US" sz="1200" b="0" dirty="0"/>
              <a:t>is the process of determining whether an authenticated user has access to certain functionalities provided by the service provider</a:t>
            </a:r>
          </a:p>
          <a:p>
            <a:endParaRPr lang="en-US" sz="1200" dirty="0"/>
          </a:p>
          <a:p>
            <a:r>
              <a:rPr lang="en-US" sz="1200" dirty="0"/>
              <a:t>claim </a:t>
            </a:r>
            <a:r>
              <a:rPr lang="en-US" sz="1200" b="0" dirty="0"/>
              <a:t>is an assertion made on an attribute of an entity (think property or descriptor or attribute)</a:t>
            </a:r>
          </a:p>
          <a:p>
            <a:endParaRPr lang="en-US" sz="1200" dirty="0"/>
          </a:p>
          <a:p>
            <a:r>
              <a:rPr lang="en-US" sz="1200" dirty="0"/>
              <a:t>refresh token </a:t>
            </a:r>
            <a:r>
              <a:rPr lang="en-US" sz="1200" b="0" dirty="0"/>
              <a:t>is optionally issued with the access token and is a longer lasting credential (than the access token) solely used to request additional access tokens.</a:t>
            </a:r>
          </a:p>
          <a:p>
            <a:endParaRPr lang="en-US" sz="1200" dirty="0"/>
          </a:p>
          <a:p>
            <a:r>
              <a:rPr lang="en-US" sz="1200" dirty="0"/>
              <a:t>identity token or id token </a:t>
            </a:r>
            <a:r>
              <a:rPr lang="en-US" sz="1200" b="0" dirty="0"/>
              <a:t>is OpenID’s extension to OAuth 2.  The structure is similar to the access token, but indicates user authentication -not authorization. (aka authorization token)</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374458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724665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312578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4136958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52206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49031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323384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2574766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828718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4009390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1190198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45885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3336258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2837434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71452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95510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1230784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3407525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107419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4024667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394766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1402241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2340708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2514763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4120348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3943418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1921176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2490072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652254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4196334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2260674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2611470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774976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1999047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51082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4186369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3026869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2283609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2110686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3836955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196455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25246979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1458143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604454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3212915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19740693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2508449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266523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25565664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3592709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118916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166552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907164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28471686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35209111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1073374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39791144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1702563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14023416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2010618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882306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2024393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15776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48577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9407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9100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1306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366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604029"/>
          </a:xfrm>
          <a:solidFill>
            <a:schemeClr val="tx1">
              <a:lumMod val="50000"/>
            </a:schemeClr>
          </a:solidFill>
          <a:ln>
            <a:solidFill>
              <a:srgbClr val="669900"/>
            </a:solidFill>
          </a:ln>
        </p:spPr>
        <p:txBody>
          <a:bodyPr/>
          <a:lstStyle>
            <a:lvl1pPr marL="0" indent="0">
              <a:buNone/>
              <a:defRPr sz="2426">
                <a:solidFill>
                  <a:srgbClr val="00B050"/>
                </a:solidFill>
                <a:latin typeface="Consolas" panose="020B0609020204030204" pitchFamily="49" charset="0"/>
                <a:cs typeface="Consolas" panose="020B0609020204030204" pitchFamily="49" charset="0"/>
              </a:defRPr>
            </a:lvl1pPr>
            <a:lvl2pPr marL="0" indent="0">
              <a:buNone/>
              <a:defRPr>
                <a:solidFill>
                  <a:srgbClr val="00B050"/>
                </a:solidFill>
                <a:latin typeface="Consolas" panose="020B0609020204030204" pitchFamily="49" charset="0"/>
                <a:cs typeface="Consolas" panose="020B0609020204030204" pitchFamily="49" charset="0"/>
              </a:defRPr>
            </a:lvl2pPr>
            <a:lvl3pPr marL="0" indent="0">
              <a:spcBef>
                <a:spcPts val="0"/>
              </a:spcBef>
              <a:buNone/>
              <a:defRPr>
                <a:solidFill>
                  <a:srgbClr val="00B050"/>
                </a:solidFill>
                <a:latin typeface="Consolas" panose="020B0609020204030204" pitchFamily="49" charset="0"/>
                <a:cs typeface="Consolas" panose="020B0609020204030204" pitchFamily="49" charset="0"/>
              </a:defRPr>
            </a:lvl3pPr>
            <a:lvl4pPr marL="0" indent="0">
              <a:buNone/>
              <a:defRPr>
                <a:solidFill>
                  <a:srgbClr val="00B050"/>
                </a:solidFill>
                <a:latin typeface="Consolas" panose="020B0609020204030204" pitchFamily="49" charset="0"/>
                <a:cs typeface="Consolas" panose="020B0609020204030204" pitchFamily="49" charset="0"/>
              </a:defRPr>
            </a:lvl4pPr>
            <a:lvl5pPr marL="0" indent="0">
              <a:buNone/>
              <a:defRPr>
                <a:solidFill>
                  <a:srgbClr val="00B050"/>
                </a:soli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9656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2102606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1491229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378565"/>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3715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201592" y="152925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7"/>
            <a:ext cx="11778205"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682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408753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1" y="4589465"/>
            <a:ext cx="10515600" cy="433965"/>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7/24/2018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23486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501950"/>
          </a:xfrm>
        </p:spPr>
        <p:txBody>
          <a:bodyPr/>
          <a:lstStyle>
            <a:lvl1pPr marL="0" indent="0">
              <a:buNone/>
              <a:defRPr sz="2800">
                <a:solidFill>
                  <a:schemeClr val="bg1"/>
                </a:solidFill>
              </a:defRPr>
            </a:lvl1pPr>
            <a:lvl2pPr marL="0" indent="0">
              <a:buFontTx/>
              <a:buNone/>
              <a:defRPr sz="2000">
                <a:solidFill>
                  <a:schemeClr val="bg1"/>
                </a:solidFill>
                <a:latin typeface="Segoe UI Light" panose="020B0502040204020203" pitchFamily="34" charset="0"/>
                <a:cs typeface="Segoe UI Light" panose="020B0502040204020203" pitchFamily="34" charset="0"/>
              </a:defRPr>
            </a:lvl2pPr>
            <a:lvl3pPr marL="0" indent="0">
              <a:spcBef>
                <a:spcPts val="0"/>
              </a:spcBef>
              <a:buNone/>
              <a:defRPr sz="1600">
                <a:solidFill>
                  <a:schemeClr val="bg1"/>
                </a:solidFill>
                <a:latin typeface="Segoe UI Light" panose="020B0502040204020203" pitchFamily="34" charset="0"/>
                <a:cs typeface="Segoe UI Light" panose="020B0502040204020203" pitchFamily="34" charset="0"/>
              </a:defRPr>
            </a:lvl3pPr>
            <a:lvl4pPr marL="0" indent="0">
              <a:spcBef>
                <a:spcPts val="0"/>
              </a:spcBef>
              <a:buNone/>
              <a:defRPr sz="1200">
                <a:solidFill>
                  <a:schemeClr val="bg1"/>
                </a:solidFill>
                <a:latin typeface="Segoe UI Light" panose="020B0502040204020203" pitchFamily="34" charset="0"/>
                <a:cs typeface="Segoe UI Light" panose="020B0502040204020203" pitchFamily="34" charset="0"/>
              </a:defRPr>
            </a:lvl4pPr>
            <a:lvl5pPr marL="0" indent="0">
              <a:spcBef>
                <a:spcPts val="0"/>
              </a:spcBef>
              <a:buNone/>
              <a:defRPr sz="12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1833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70"/>
            <a:ext cx="2060659"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9"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296600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501950"/>
          </a:xfrm>
        </p:spPr>
        <p:txBody>
          <a:bodyPr/>
          <a:lstStyle>
            <a:lvl1pPr marL="0" indent="0">
              <a:buNone/>
              <a:defRPr sz="2800">
                <a:solidFill>
                  <a:schemeClr val="bg1"/>
                </a:solidFill>
              </a:defRPr>
            </a:lvl1pPr>
            <a:lvl2pPr marL="0" indent="0">
              <a:buFontTx/>
              <a:buNone/>
              <a:defRPr sz="2000">
                <a:solidFill>
                  <a:schemeClr val="bg1"/>
                </a:solidFill>
                <a:latin typeface="Segoe UI Light" panose="020B0502040204020203" pitchFamily="34" charset="0"/>
                <a:cs typeface="Segoe UI Light" panose="020B0502040204020203" pitchFamily="34" charset="0"/>
              </a:defRPr>
            </a:lvl2pPr>
            <a:lvl3pPr marL="0" indent="0">
              <a:spcBef>
                <a:spcPts val="0"/>
              </a:spcBef>
              <a:buNone/>
              <a:defRPr sz="1600">
                <a:solidFill>
                  <a:schemeClr val="bg1"/>
                </a:solidFill>
                <a:latin typeface="Segoe UI Light" panose="020B0502040204020203" pitchFamily="34" charset="0"/>
                <a:cs typeface="Segoe UI Light" panose="020B0502040204020203" pitchFamily="34" charset="0"/>
              </a:defRPr>
            </a:lvl3pPr>
            <a:lvl4pPr marL="0" indent="0">
              <a:spcBef>
                <a:spcPts val="0"/>
              </a:spcBef>
              <a:buNone/>
              <a:defRPr sz="1200">
                <a:solidFill>
                  <a:schemeClr val="bg1"/>
                </a:solidFill>
                <a:latin typeface="Segoe UI Light" panose="020B0502040204020203" pitchFamily="34" charset="0"/>
                <a:cs typeface="Segoe UI Light" panose="020B0502040204020203" pitchFamily="34" charset="0"/>
              </a:defRPr>
            </a:lvl4pPr>
            <a:lvl5pPr marL="0" indent="0">
              <a:spcBef>
                <a:spcPts val="0"/>
              </a:spcBef>
              <a:buNone/>
              <a:defRPr sz="12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5504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3404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414746"/>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414746"/>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890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464503"/>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464503"/>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04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21354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5" cy="662104"/>
          </a:xfrm>
          <a:noFill/>
        </p:spPr>
        <p:txBody>
          <a:bodyPr lIns="182880" tIns="146304" rIns="182880" bIns="146304">
            <a:sp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3233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03530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16701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68370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2147547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65427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42144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2680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5675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93619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76953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409360"/>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546875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321697824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4838673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R="0" lvl="0" indent="0" defTabSz="699422" fontAlgn="auto">
              <a:lnSpc>
                <a:spcPct val="100000"/>
              </a:lnSpc>
              <a:spcBef>
                <a:spcPts val="0"/>
              </a:spcBef>
              <a:spcAft>
                <a:spcPts val="0"/>
              </a:spcAft>
              <a:buClrTx/>
              <a:buSzTx/>
              <a:buFontTx/>
              <a:buNone/>
              <a:tabLst/>
            </a:pPr>
            <a:endParaRPr kumimoji="0" lang="en-US" sz="788"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7"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4"/>
            <a:ext cx="1824627"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5"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5"/>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7"/>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2"/>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600" y="6858002"/>
            <a:ext cx="12533087"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sp>
        <p:nvSpPr>
          <p:cNvPr id="52" name="Rectangle 51"/>
          <p:cNvSpPr/>
          <p:nvPr userDrawn="1"/>
        </p:nvSpPr>
        <p:spPr bwMode="auto">
          <a:xfrm>
            <a:off x="-391886" y="6074231"/>
            <a:ext cx="391887"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sp>
        <p:nvSpPr>
          <p:cNvPr id="53" name="Rectangle 52"/>
          <p:cNvSpPr/>
          <p:nvPr userDrawn="1"/>
        </p:nvSpPr>
        <p:spPr bwMode="auto">
          <a:xfrm>
            <a:off x="0" y="6344999"/>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37957638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414746"/>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414746"/>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993898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92273"/>
            <a:ext cx="4795873" cy="673454"/>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49" y="0"/>
            <a:ext cx="6857651"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184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Tree>
    <p:extLst>
      <p:ext uri="{BB962C8B-B14F-4D97-AF65-F5344CB8AC3E}">
        <p14:creationId xmlns:p14="http://schemas.microsoft.com/office/powerpoint/2010/main" val="469462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464503"/>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464503"/>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1801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87101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5" cy="662104"/>
          </a:xfrm>
          <a:noFill/>
        </p:spPr>
        <p:txBody>
          <a:bodyPr lIns="182880" tIns="146304" rIns="182880" bIns="146304">
            <a:sp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06481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30890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786851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65583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331475"/>
      </p:ext>
    </p:extLst>
  </p:cSld>
  <p:clrMap bg1="lt1" tx1="dk1" bg2="lt2" tx2="dk2" accent1="accent1" accent2="accent2" accent3="accent3" accent4="accent4" accent5="accent5" accent6="accent6" hlink="hlink" folHlink="folHlink"/>
  <p:sldLayoutIdLst>
    <p:sldLayoutId id="2147483725" r:id="rId1"/>
    <p:sldLayoutId id="2147483727" r:id="rId2"/>
    <p:sldLayoutId id="2147483728" r:id="rId3"/>
    <p:sldLayoutId id="2147483730" r:id="rId4"/>
    <p:sldLayoutId id="2147483731" r:id="rId5"/>
    <p:sldLayoutId id="2147483732" r:id="rId6"/>
    <p:sldLayoutId id="2147483735" r:id="rId7"/>
    <p:sldLayoutId id="2147483736" r:id="rId8"/>
    <p:sldLayoutId id="2147483737" r:id="rId9"/>
    <p:sldLayoutId id="2147483743" r:id="rId10"/>
    <p:sldLayoutId id="2147483741" r:id="rId11"/>
    <p:sldLayoutId id="2147483744" r:id="rId12"/>
    <p:sldLayoutId id="2147483745" r:id="rId13"/>
    <p:sldLayoutId id="2147483746" r:id="rId14"/>
    <p:sldLayoutId id="2147483912" r:id="rId15"/>
    <p:sldLayoutId id="2147483913" r:id="rId16"/>
    <p:sldLayoutId id="2147483914" r:id="rId17"/>
    <p:sldLayoutId id="2147483916" r:id="rId18"/>
    <p:sldLayoutId id="2147483917" r:id="rId19"/>
  </p:sldLayoutIdLst>
  <p:transition>
    <p:fade/>
  </p:transition>
  <p:txStyles>
    <p:titleStyle>
      <a:lvl1pPr algn="l" defTabSz="685775" rtl="0" eaLnBrk="1" latinLnBrk="0" hangingPunct="1">
        <a:lnSpc>
          <a:spcPct val="90000"/>
        </a:lnSpc>
        <a:spcBef>
          <a:spcPct val="0"/>
        </a:spcBef>
        <a:buNone/>
        <a:defRPr lang="en-US" sz="36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685775"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1250">
                <a:schemeClr val="tx1"/>
              </a:gs>
              <a:gs pos="100000">
                <a:schemeClr val="tx1"/>
              </a:gs>
            </a:gsLst>
            <a:lin ang="5400000" scaled="0"/>
          </a:gradFill>
          <a:latin typeface="+mj-lt"/>
          <a:ea typeface="+mn-ea"/>
          <a:cs typeface="+mn-cs"/>
        </a:defRPr>
      </a:lvl1pPr>
      <a:lvl2pPr marL="0" marR="0" indent="0" algn="l" defTabSz="685775"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685775"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0" marR="0" indent="0" algn="l" defTabSz="685775"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685775" rtl="0" eaLnBrk="1" fontAlgn="auto" latinLnBrk="0" hangingPunct="1">
        <a:lnSpc>
          <a:spcPct val="90000"/>
        </a:lnSpc>
        <a:spcBef>
          <a:spcPct val="20000"/>
        </a:spcBef>
        <a:spcAft>
          <a:spcPts val="0"/>
        </a:spcAft>
        <a:buClrTx/>
        <a:buSzPct val="90000"/>
        <a:buFont typeface="Arial" pitchFamily="34" charset="0"/>
        <a:buNone/>
        <a:tabLst/>
        <a:defRPr sz="1200"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7" pos="4071" userDrawn="1">
          <p15:clr>
            <a:srgbClr val="5ACBF0"/>
          </p15:clr>
        </p15:guide>
        <p15:guide id="8" pos="4839" userDrawn="1">
          <p15:clr>
            <a:srgbClr val="5ACBF0"/>
          </p15:clr>
        </p15:guide>
        <p15:guide id="9" pos="5607" userDrawn="1">
          <p15:clr>
            <a:srgbClr val="5ACBF0"/>
          </p15:clr>
        </p15:guide>
        <p15:guide id="10" pos="6375" userDrawn="1">
          <p15:clr>
            <a:srgbClr val="5ACBF0"/>
          </p15:clr>
        </p15:guide>
        <p15:guide id="11" pos="7143" userDrawn="1">
          <p15:clr>
            <a:srgbClr val="5ACBF0"/>
          </p15:clr>
        </p15:guide>
        <p15:guide id="12" pos="7911" userDrawn="1">
          <p15:clr>
            <a:srgbClr val="5ACBF0"/>
          </p15:clr>
        </p15:guide>
        <p15:guide id="13" pos="8679" userDrawn="1">
          <p15:clr>
            <a:srgbClr val="5ACBF0"/>
          </p15:clr>
        </p15:guide>
        <p15:guide id="14" pos="9447" userDrawn="1">
          <p15:clr>
            <a:srgbClr val="5ACBF0"/>
          </p15:clr>
        </p15:guide>
        <p15:guide id="15" pos="10215" userDrawn="1">
          <p15:clr>
            <a:srgbClr val="5ACBF0"/>
          </p15:clr>
        </p15:guide>
        <p15:guide id="16" pos="372" userDrawn="1">
          <p15:clr>
            <a:srgbClr val="C35EA4"/>
          </p15:clr>
        </p15:guide>
        <p15:guide id="17" pos="9867"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44731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026535"/>
      </p:ext>
    </p:extLst>
  </p:cSld>
  <p:clrMap bg1="dk1" tx1="lt1" bg2="dk2" tx2="lt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Lst>
  <p:transition>
    <p:fade/>
  </p:transition>
  <p:txStyles>
    <p:titleStyle>
      <a:lvl1pPr algn="l" defTabSz="685775" rtl="0" eaLnBrk="1" latinLnBrk="0" hangingPunct="1">
        <a:lnSpc>
          <a:spcPct val="90000"/>
        </a:lnSpc>
        <a:spcBef>
          <a:spcPct val="0"/>
        </a:spcBef>
        <a:buNone/>
        <a:defRPr lang="en-US" sz="33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700"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7" pos="4071">
          <p15:clr>
            <a:srgbClr val="5ACBF0"/>
          </p15:clr>
        </p15:guide>
        <p15:guide id="8" pos="4839">
          <p15:clr>
            <a:srgbClr val="5ACBF0"/>
          </p15:clr>
        </p15:guide>
        <p15:guide id="9" pos="5607">
          <p15:clr>
            <a:srgbClr val="5ACBF0"/>
          </p15:clr>
        </p15:guide>
        <p15:guide id="10" pos="6375">
          <p15:clr>
            <a:srgbClr val="5ACBF0"/>
          </p15:clr>
        </p15:guide>
        <p15:guide id="11" pos="7143">
          <p15:clr>
            <a:srgbClr val="5ACBF0"/>
          </p15:clr>
        </p15:guide>
        <p15:guide id="12" pos="7911">
          <p15:clr>
            <a:srgbClr val="5ACBF0"/>
          </p15:clr>
        </p15:guide>
        <p15:guide id="13" pos="8679">
          <p15:clr>
            <a:srgbClr val="5ACBF0"/>
          </p15:clr>
        </p15:guide>
        <p15:guide id="14" pos="9447">
          <p15:clr>
            <a:srgbClr val="5ACBF0"/>
          </p15:clr>
        </p15:guide>
        <p15:guide id="15" pos="10215">
          <p15:clr>
            <a:srgbClr val="5ACBF0"/>
          </p15:clr>
        </p15:guide>
        <p15:guide id="16" pos="372">
          <p15:clr>
            <a:srgbClr val="C35EA4"/>
          </p15:clr>
        </p15:guide>
        <p15:guide id="17" pos="986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security/azure-security-data-encryption-best-practices" TargetMode="External"/><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1.xml"/><Relationship Id="rId1" Type="http://schemas.openxmlformats.org/officeDocument/2006/relationships/slideLayout" Target="../slideLayouts/slideLayout18.xml"/><Relationship Id="rId4" Type="http://schemas.openxmlformats.org/officeDocument/2006/relationships/image" Target="../media/image34.tif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sz="3000" dirty="0">
                <a:solidFill>
                  <a:schemeClr val="tx1"/>
                </a:solidFill>
              </a:rPr>
              <a:t>Security and Identity</a:t>
            </a:r>
          </a:p>
        </p:txBody>
      </p:sp>
      <p:sp>
        <p:nvSpPr>
          <p:cNvPr id="4" name="Subtitle 3"/>
          <p:cNvSpPr>
            <a:spLocks noGrp="1"/>
          </p:cNvSpPr>
          <p:nvPr>
            <p:ph type="body" sz="quarter" idx="12"/>
          </p:nvPr>
        </p:nvSpPr>
        <p:spPr/>
        <p:txBody>
          <a:bodyPr/>
          <a:lstStyle/>
          <a:p>
            <a:r>
              <a:rPr lang="en-US" dirty="0"/>
              <a:t>Allen Brokken</a:t>
            </a:r>
          </a:p>
        </p:txBody>
      </p:sp>
    </p:spTree>
    <p:extLst>
      <p:ext uri="{BB962C8B-B14F-4D97-AF65-F5344CB8AC3E}">
        <p14:creationId xmlns:p14="http://schemas.microsoft.com/office/powerpoint/2010/main" val="123288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type="body" idx="1"/>
          </p:nvPr>
        </p:nvSpPr>
        <p:spPr>
          <a:xfrm>
            <a:off x="269242" y="1189179"/>
            <a:ext cx="11653521" cy="4552860"/>
          </a:xfrm>
        </p:spPr>
        <p:txBody>
          <a:bodyPr>
            <a:normAutofit/>
          </a:bodyPr>
          <a:lstStyle/>
          <a:p>
            <a:r>
              <a:rPr lang="en-US" dirty="0"/>
              <a:t>REST API endpoints (OData 3.0 compliant)</a:t>
            </a:r>
          </a:p>
          <a:p>
            <a:r>
              <a:rPr lang="en-US" dirty="0"/>
              <a:t>Supports common CRUD operations:</a:t>
            </a:r>
          </a:p>
          <a:p>
            <a:r>
              <a:rPr lang="en-US" dirty="0"/>
              <a:t>    Create a new user in a directory</a:t>
            </a:r>
          </a:p>
          <a:p>
            <a:r>
              <a:rPr lang="en-US" dirty="0"/>
              <a:t>    Get a user’s detailed properties</a:t>
            </a:r>
          </a:p>
          <a:p>
            <a:r>
              <a:rPr lang="en-US" dirty="0"/>
              <a:t>    Update a user’s properties</a:t>
            </a:r>
          </a:p>
          <a:p>
            <a:r>
              <a:rPr lang="en-US" dirty="0"/>
              <a:t>    Check a user’s group membership for role-based access</a:t>
            </a:r>
          </a:p>
          <a:p>
            <a:r>
              <a:rPr lang="en-US" dirty="0"/>
              <a:t>    Disable a user’s account or delete it entirely</a:t>
            </a:r>
          </a:p>
          <a:p>
            <a:endParaRPr lang="en-US" dirty="0"/>
          </a:p>
          <a:p>
            <a:r>
              <a:rPr lang="en-US" dirty="0"/>
              <a:t>NOTE: </a:t>
            </a:r>
            <a:r>
              <a:rPr lang="en-US" b="1" dirty="0">
                <a:solidFill>
                  <a:schemeClr val="accent1">
                    <a:lumMod val="75000"/>
                  </a:schemeClr>
                </a:solidFill>
              </a:rPr>
              <a:t>Microsoft Graph</a:t>
            </a:r>
            <a:r>
              <a:rPr lang="en-US" dirty="0"/>
              <a:t> is the next up and coming way to do this</a:t>
            </a:r>
          </a:p>
        </p:txBody>
      </p:sp>
    </p:spTree>
    <p:extLst>
      <p:ext uri="{BB962C8B-B14F-4D97-AF65-F5344CB8AC3E}">
        <p14:creationId xmlns:p14="http://schemas.microsoft.com/office/powerpoint/2010/main" val="445021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type="body" idx="1"/>
          </p:nvPr>
        </p:nvSpPr>
        <p:spPr>
          <a:xfrm>
            <a:off x="269239" y="1150554"/>
            <a:ext cx="11653521" cy="2942344"/>
          </a:xfrm>
        </p:spPr>
        <p:txBody>
          <a:bodyPr/>
          <a:lstStyle/>
          <a:p>
            <a:r>
              <a:rPr lang="en-US" dirty="0"/>
              <a:t>Three steps to accessing Microsoft Graph API</a:t>
            </a:r>
          </a:p>
          <a:p>
            <a:pPr marL="385763" indent="-385763">
              <a:buAutoNum type="arabicPeriod"/>
            </a:pPr>
            <a:r>
              <a:rPr lang="en-US" dirty="0"/>
              <a:t>Add application with a client secret</a:t>
            </a:r>
          </a:p>
          <a:p>
            <a:pPr marL="385763" indent="-385763">
              <a:buAutoNum type="arabicPeriod"/>
            </a:pPr>
            <a:r>
              <a:rPr lang="en-US" dirty="0"/>
              <a:t>Use secret and other info to authenticate to Graph API and get token</a:t>
            </a:r>
          </a:p>
          <a:p>
            <a:pPr marL="385763" indent="-385763">
              <a:buAutoNum type="arabicPeriod"/>
            </a:pPr>
            <a:r>
              <a:rPr lang="en-US" dirty="0"/>
              <a:t>Use returned token to make requests to the API endpoint</a:t>
            </a:r>
          </a:p>
          <a:p>
            <a:endParaRPr lang="en-US" dirty="0"/>
          </a:p>
          <a:p>
            <a:endParaRPr lang="en-US" dirty="0"/>
          </a:p>
        </p:txBody>
      </p:sp>
      <p:sp>
        <p:nvSpPr>
          <p:cNvPr id="4" name="TextBox 3">
            <a:extLst>
              <a:ext uri="{FF2B5EF4-FFF2-40B4-BE49-F238E27FC236}">
                <a16:creationId xmlns:a16="http://schemas.microsoft.com/office/drawing/2014/main" id="{55C5917B-C587-44A2-9808-E70700A05A3A}"/>
              </a:ext>
            </a:extLst>
          </p:cNvPr>
          <p:cNvSpPr txBox="1"/>
          <p:nvPr/>
        </p:nvSpPr>
        <p:spPr>
          <a:xfrm>
            <a:off x="1596866" y="4654869"/>
            <a:ext cx="8998268" cy="646331"/>
          </a:xfrm>
          <a:prstGeom prst="rect">
            <a:avLst/>
          </a:prstGeom>
          <a:solidFill>
            <a:schemeClr val="tx2">
              <a:lumMod val="20000"/>
              <a:lumOff val="80000"/>
              <a:alpha val="0"/>
            </a:schemeClr>
          </a:solidFill>
        </p:spPr>
        <p:txBody>
          <a:bodyPr wrap="square" rtlCol="0">
            <a:spAutoFit/>
          </a:bodyPr>
          <a:lstStyle/>
          <a:p>
            <a:r>
              <a:rPr lang="en-US"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solidFill>
                  <a:schemeClr val="tx1">
                    <a:lumMod val="75000"/>
                  </a:schemeClr>
                </a:solidFill>
              </a:rPr>
              <a:t>OAuth 2.0 and </a:t>
            </a:r>
            <a:r>
              <a:rPr lang="en-US" dirty="0" err="1">
                <a:solidFill>
                  <a:schemeClr val="tx1">
                    <a:lumMod val="75000"/>
                  </a:schemeClr>
                </a:solidFill>
              </a:rPr>
              <a:t>OpenID</a:t>
            </a:r>
            <a:r>
              <a:rPr lang="en-US" dirty="0">
                <a:solidFill>
                  <a:schemeClr val="tx1">
                    <a:lumMod val="75000"/>
                  </a:schemeClr>
                </a:solidFill>
              </a:rPr>
              <a:t> Connect</a:t>
            </a:r>
          </a:p>
        </p:txBody>
      </p:sp>
      <p:sp>
        <p:nvSpPr>
          <p:cNvPr id="4" name="Content Placeholder 3"/>
          <p:cNvSpPr>
            <a:spLocks noGrp="1"/>
          </p:cNvSpPr>
          <p:nvPr>
            <p:ph type="body" sz="quarter" idx="10"/>
          </p:nvPr>
        </p:nvSpPr>
        <p:spPr>
          <a:xfrm>
            <a:off x="269240" y="1189178"/>
            <a:ext cx="11653523" cy="3551742"/>
          </a:xfrm>
        </p:spPr>
        <p:txBody>
          <a:bodyPr/>
          <a:lstStyle/>
          <a:p>
            <a:r>
              <a:rPr lang="en-US" dirty="0">
                <a:solidFill>
                  <a:schemeClr val="tx1">
                    <a:lumMod val="75000"/>
                  </a:schemeClr>
                </a:solidFill>
              </a:rPr>
              <a:t>OAuth 2.0</a:t>
            </a:r>
          </a:p>
          <a:p>
            <a:pPr lvl="1"/>
            <a:r>
              <a:rPr lang="en-US" dirty="0">
                <a:solidFill>
                  <a:schemeClr val="tx1">
                    <a:lumMod val="75000"/>
                  </a:schemeClr>
                </a:solidFill>
              </a:rPr>
              <a:t>Open standard for authorization</a:t>
            </a:r>
          </a:p>
          <a:p>
            <a:pPr lvl="1"/>
            <a:r>
              <a:rPr lang="en-US" dirty="0">
                <a:solidFill>
                  <a:schemeClr val="tx1">
                    <a:lumMod val="75000"/>
                  </a:schemeClr>
                </a:solidFill>
              </a:rPr>
              <a:t>Implemented as an authorization protocol versus an authentication protocol</a:t>
            </a:r>
          </a:p>
          <a:p>
            <a:pPr lvl="1"/>
            <a:r>
              <a:rPr lang="en-US" dirty="0">
                <a:solidFill>
                  <a:schemeClr val="tx1">
                    <a:lumMod val="75000"/>
                  </a:schemeClr>
                </a:solidFill>
              </a:rPr>
              <a:t>Focused on what resources you have access to</a:t>
            </a:r>
          </a:p>
          <a:p>
            <a:r>
              <a:rPr lang="en-US" dirty="0" err="1">
                <a:solidFill>
                  <a:schemeClr val="tx1">
                    <a:lumMod val="75000"/>
                  </a:schemeClr>
                </a:solidFill>
              </a:rPr>
              <a:t>OpenID</a:t>
            </a:r>
            <a:r>
              <a:rPr lang="en-US" dirty="0">
                <a:solidFill>
                  <a:schemeClr val="tx1">
                    <a:lumMod val="75000"/>
                  </a:schemeClr>
                </a:solidFill>
              </a:rPr>
              <a:t> Connect</a:t>
            </a:r>
          </a:p>
          <a:p>
            <a:pPr lvl="1"/>
            <a:r>
              <a:rPr lang="en-US" dirty="0">
                <a:solidFill>
                  <a:schemeClr val="tx1">
                    <a:lumMod val="75000"/>
                  </a:schemeClr>
                </a:solidFill>
              </a:rPr>
              <a:t>Extends the OAuth 2.0 authorization protocol to use as an authentication protocol</a:t>
            </a:r>
          </a:p>
          <a:p>
            <a:pPr lvl="1"/>
            <a:r>
              <a:rPr lang="en-US" dirty="0">
                <a:solidFill>
                  <a:schemeClr val="tx1">
                    <a:lumMod val="75000"/>
                  </a:schemeClr>
                </a:solidFill>
              </a:rPr>
              <a:t>Enables SSO with </a:t>
            </a:r>
            <a:r>
              <a:rPr lang="en-US" dirty="0" err="1">
                <a:solidFill>
                  <a:schemeClr val="tx1">
                    <a:lumMod val="75000"/>
                  </a:schemeClr>
                </a:solidFill>
              </a:rPr>
              <a:t>Oauth</a:t>
            </a:r>
            <a:endParaRPr lang="en-US" dirty="0">
              <a:solidFill>
                <a:schemeClr val="tx1">
                  <a:lumMod val="75000"/>
                </a:schemeClr>
              </a:solidFill>
            </a:endParaRPr>
          </a:p>
          <a:p>
            <a:pPr lvl="1"/>
            <a:r>
              <a:rPr lang="en-US" dirty="0">
                <a:solidFill>
                  <a:schemeClr val="tx1">
                    <a:lumMod val="75000"/>
                  </a:schemeClr>
                </a:solidFill>
              </a:rPr>
              <a:t>Recommended for web applications hosted on a server and accessed via a browser</a:t>
            </a:r>
          </a:p>
          <a:p>
            <a:endParaRPr lang="en-US" dirty="0">
              <a:solidFill>
                <a:schemeClr val="tx1">
                  <a:lumMod val="75000"/>
                </a:schemeClr>
              </a:solidFill>
            </a:endParaRPr>
          </a:p>
        </p:txBody>
      </p:sp>
      <p:sp>
        <p:nvSpPr>
          <p:cNvPr id="3" name="Text Placeholder 2">
            <a:extLst>
              <a:ext uri="{FF2B5EF4-FFF2-40B4-BE49-F238E27FC236}">
                <a16:creationId xmlns:a16="http://schemas.microsoft.com/office/drawing/2014/main" id="{648E34AF-BAB8-4F77-A633-95D4AB6AFEFE}"/>
              </a:ext>
            </a:extLst>
          </p:cNvPr>
          <p:cNvSpPr>
            <a:spLocks noGrp="1"/>
          </p:cNvSpPr>
          <p:nvPr>
            <p:ph type="body" sz="quarter" idx="4294967295"/>
          </p:nvPr>
        </p:nvSpPr>
        <p:spPr>
          <a:xfrm>
            <a:off x="489588" y="6206118"/>
            <a:ext cx="11433175" cy="433965"/>
          </a:xfrm>
        </p:spPr>
        <p:txBody>
          <a:bodyPr/>
          <a:lstStyle/>
          <a:p>
            <a:r>
              <a:rPr lang="en-US" sz="1800" b="1" dirty="0">
                <a:solidFill>
                  <a:schemeClr val="accent1">
                    <a:lumMod val="75000"/>
                  </a:schemeClr>
                </a:solidFill>
              </a:rPr>
              <a:t>https://docs.microsoft.com/en-us/azure/active-directory/develop/active-directory-v2-protocols</a:t>
            </a:r>
          </a:p>
        </p:txBody>
      </p:sp>
    </p:spTree>
    <p:extLst>
      <p:ext uri="{BB962C8B-B14F-4D97-AF65-F5344CB8AC3E}">
        <p14:creationId xmlns:p14="http://schemas.microsoft.com/office/powerpoint/2010/main" val="17378857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Authentication / Authorization Glossary</a:t>
            </a:r>
          </a:p>
        </p:txBody>
      </p:sp>
      <p:sp>
        <p:nvSpPr>
          <p:cNvPr id="5" name="Text Placeholder 4">
            <a:extLst>
              <a:ext uri="{FF2B5EF4-FFF2-40B4-BE49-F238E27FC236}">
                <a16:creationId xmlns:a16="http://schemas.microsoft.com/office/drawing/2014/main" id="{B12C0CF8-CF20-4BA7-8F0D-EEA4C326D78C}"/>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3F7D9CE6-20A4-44C3-BAE9-2FC45834F38B}"/>
              </a:ext>
            </a:extLst>
          </p:cNvPr>
          <p:cNvSpPr txBox="1"/>
          <p:nvPr/>
        </p:nvSpPr>
        <p:spPr>
          <a:xfrm>
            <a:off x="1066801" y="1189178"/>
            <a:ext cx="4840658" cy="4801314"/>
          </a:xfrm>
          <a:prstGeom prst="rect">
            <a:avLst/>
          </a:prstGeom>
          <a:noFill/>
        </p:spPr>
        <p:txBody>
          <a:bodyPr wrap="square" rtlCol="0">
            <a:spAutoFit/>
          </a:bodyPr>
          <a:lstStyle/>
          <a:p>
            <a:r>
              <a:rPr lang="en-US" sz="1600" dirty="0"/>
              <a:t>client </a:t>
            </a:r>
            <a:r>
              <a:rPr lang="en-US" sz="1600" b="0" dirty="0"/>
              <a:t>refers to the mobile app, web app, etc. that wants to access a resource</a:t>
            </a:r>
          </a:p>
          <a:p>
            <a:endParaRPr lang="en-US" sz="1600" b="0" dirty="0"/>
          </a:p>
          <a:p>
            <a:r>
              <a:rPr lang="en-US" sz="1600" dirty="0"/>
              <a:t>resource owner  </a:t>
            </a:r>
            <a:r>
              <a:rPr lang="en-US" sz="1600" b="0" dirty="0"/>
              <a:t>has control of resources that are being secured</a:t>
            </a:r>
          </a:p>
          <a:p>
            <a:endParaRPr lang="en-US" sz="1600" dirty="0"/>
          </a:p>
          <a:p>
            <a:r>
              <a:rPr lang="en-US" sz="1600" dirty="0"/>
              <a:t>security token </a:t>
            </a:r>
            <a:r>
              <a:rPr lang="en-US" sz="1600" b="0" dirty="0"/>
              <a:t>is a collection of claims.  It is often digitally signed, encrypted, and transferred through secured channels to ensure its conﬁdentiality, integrity, and authenticity (aka access token)</a:t>
            </a:r>
          </a:p>
          <a:p>
            <a:endParaRPr lang="en-US" sz="1600" dirty="0"/>
          </a:p>
          <a:p>
            <a:r>
              <a:rPr lang="en-US" sz="1600" dirty="0"/>
              <a:t>service provider </a:t>
            </a:r>
            <a:r>
              <a:rPr lang="en-US" sz="1600" b="0" dirty="0"/>
              <a:t>provides requested services (aka relying party)</a:t>
            </a:r>
          </a:p>
          <a:p>
            <a:endParaRPr lang="en-US" sz="1600" dirty="0"/>
          </a:p>
          <a:p>
            <a:r>
              <a:rPr lang="en-US" sz="1600" dirty="0"/>
              <a:t>identity provider </a:t>
            </a:r>
            <a:r>
              <a:rPr lang="en-US" sz="1600" b="0" dirty="0"/>
              <a:t>authenticates entities and issues security tokens to </a:t>
            </a:r>
            <a:r>
              <a:rPr lang="en-US" b="0" dirty="0"/>
              <a:t>relying</a:t>
            </a:r>
            <a:r>
              <a:rPr lang="en-US" sz="1600" b="0" dirty="0"/>
              <a:t> parties </a:t>
            </a:r>
            <a:r>
              <a:rPr lang="en-US" sz="1600" dirty="0"/>
              <a:t>(aka security token service STS or authorization server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907456" y="1189178"/>
            <a:ext cx="5590277" cy="4770537"/>
          </a:xfrm>
          <a:prstGeom prst="rect">
            <a:avLst/>
          </a:prstGeom>
          <a:noFill/>
        </p:spPr>
        <p:txBody>
          <a:bodyPr wrap="square" rtlCol="0">
            <a:spAutoFit/>
          </a:bodyPr>
          <a:lstStyle/>
          <a:p>
            <a:r>
              <a:rPr lang="en-US" sz="1600" dirty="0"/>
              <a:t>authentication </a:t>
            </a:r>
            <a:r>
              <a:rPr lang="en-US" sz="1600" b="0" dirty="0"/>
              <a:t>is to verify if an entity is  indeed what it claims to be</a:t>
            </a:r>
          </a:p>
          <a:p>
            <a:endParaRPr lang="en-US" sz="1600" b="0" dirty="0"/>
          </a:p>
          <a:p>
            <a:r>
              <a:rPr lang="en-US" sz="1600" dirty="0"/>
              <a:t>authorization </a:t>
            </a:r>
            <a:r>
              <a:rPr lang="en-US" sz="1600" b="0" dirty="0"/>
              <a:t>is the process of determining whether an authenticated user has access to certain functionalities provided by the service provider</a:t>
            </a:r>
          </a:p>
          <a:p>
            <a:endParaRPr lang="en-US" sz="1600" dirty="0"/>
          </a:p>
          <a:p>
            <a:r>
              <a:rPr lang="en-US" sz="1600" dirty="0"/>
              <a:t>claim </a:t>
            </a:r>
            <a:r>
              <a:rPr lang="en-US" sz="1600" b="0" dirty="0"/>
              <a:t>is an assertion made on an attribute of an entity (think property or descriptor or attribute)</a:t>
            </a:r>
          </a:p>
          <a:p>
            <a:endParaRPr lang="en-US" sz="1600" dirty="0"/>
          </a:p>
          <a:p>
            <a:r>
              <a:rPr lang="en-US" sz="1600" dirty="0"/>
              <a:t>refresh token </a:t>
            </a:r>
            <a:r>
              <a:rPr lang="en-US" sz="1600" b="0" dirty="0"/>
              <a:t>is optionally issued with the access token and is a longer lasting credential (than the access token) solely used to request additional access tokens.</a:t>
            </a:r>
          </a:p>
          <a:p>
            <a:endParaRPr lang="en-US" sz="1600" dirty="0"/>
          </a:p>
          <a:p>
            <a:r>
              <a:rPr lang="en-US" sz="1600" dirty="0"/>
              <a:t>identity token or id token </a:t>
            </a:r>
            <a:r>
              <a:rPr lang="en-US" sz="1600" b="0" dirty="0"/>
              <a:t>is OpenID’s extension to OAuth 2.  The structure is similar to the access token, but indicates user authentication -not authorization. (aka authorization token)</a:t>
            </a:r>
          </a:p>
        </p:txBody>
      </p:sp>
    </p:spTree>
    <p:extLst>
      <p:ext uri="{BB962C8B-B14F-4D97-AF65-F5344CB8AC3E}">
        <p14:creationId xmlns:p14="http://schemas.microsoft.com/office/powerpoint/2010/main" val="136733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type="body" idx="1"/>
          </p:nvPr>
        </p:nvSpPr>
        <p:spPr>
          <a:xfrm>
            <a:off x="269242" y="1189179"/>
            <a:ext cx="11653521" cy="4060154"/>
          </a:xfrm>
        </p:spPr>
        <p:txBody>
          <a:bodyPr>
            <a:normAutofit lnSpcReduction="10000"/>
          </a:bodyPr>
          <a:lstStyle/>
          <a:p>
            <a:r>
              <a:rPr lang="en-US" sz="3600" dirty="0"/>
              <a:t>Authorization Code Flow</a:t>
            </a:r>
          </a:p>
          <a:p>
            <a:r>
              <a:rPr lang="en-US" sz="2000" dirty="0"/>
              <a:t>The Authorization Code Flow returns an Authorization Code to the Client, which can then exchange it for an ID Token and an Access Token directly.</a:t>
            </a:r>
          </a:p>
          <a:p>
            <a:endParaRPr lang="en-US" sz="1400" dirty="0"/>
          </a:p>
          <a:p>
            <a:r>
              <a:rPr lang="en-US" sz="3600" dirty="0"/>
              <a:t>Implicit Flow</a:t>
            </a:r>
          </a:p>
          <a:p>
            <a:r>
              <a:rPr lang="en-US" sz="2000" dirty="0"/>
              <a:t>The Implicit Flow is mainly used by Clients implemented in a browser using a scripting language. The Access Token and ID Token are returned directly to the Client.</a:t>
            </a:r>
          </a:p>
          <a:p>
            <a:endParaRPr lang="en-US" sz="1400" dirty="0"/>
          </a:p>
          <a:p>
            <a:r>
              <a:rPr lang="en-US" sz="3600" dirty="0"/>
              <a:t>Hybrid Flow</a:t>
            </a:r>
          </a:p>
          <a:p>
            <a:r>
              <a:rPr lang="en-US" sz="2000" dirty="0"/>
              <a:t>The Hybrid Flow, some tokens are returned from the Authorization Endpoint and others are returned from the Token Endpoint.</a:t>
            </a:r>
          </a:p>
        </p:txBody>
      </p:sp>
      <p:sp>
        <p:nvSpPr>
          <p:cNvPr id="4" name="Text Placeholder 3">
            <a:extLst>
              <a:ext uri="{FF2B5EF4-FFF2-40B4-BE49-F238E27FC236}">
                <a16:creationId xmlns:a16="http://schemas.microsoft.com/office/drawing/2014/main" id="{3F1C011F-BE65-4EFC-8269-91D6EFBAB80C}"/>
              </a:ext>
            </a:extLst>
          </p:cNvPr>
          <p:cNvSpPr>
            <a:spLocks noGrp="1"/>
          </p:cNvSpPr>
          <p:nvPr>
            <p:ph type="body" sz="quarter" idx="10"/>
          </p:nvPr>
        </p:nvSpPr>
        <p:spPr>
          <a:xfrm>
            <a:off x="348251" y="6307138"/>
            <a:ext cx="11433116" cy="698653"/>
          </a:xfrm>
        </p:spPr>
        <p:txBody>
          <a:bodyPr/>
          <a:lstStyle/>
          <a:p>
            <a:r>
              <a:rPr lang="en-US" sz="2000" dirty="0">
                <a:solidFill>
                  <a:schemeClr val="accent1">
                    <a:lumMod val="75000"/>
                  </a:schemeClr>
                </a:solidFill>
              </a:rPr>
              <a:t>https://docs.microsoft.com/en-us/azure/active-directory/develop/active-directory-v2-protocols-implicit</a:t>
            </a:r>
          </a:p>
          <a:p>
            <a:endParaRPr lang="en-US" dirty="0"/>
          </a:p>
        </p:txBody>
      </p:sp>
    </p:spTree>
    <p:extLst>
      <p:ext uri="{BB962C8B-B14F-4D97-AF65-F5344CB8AC3E}">
        <p14:creationId xmlns:p14="http://schemas.microsoft.com/office/powerpoint/2010/main" val="2282929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schemeClr>
                </a:solidFill>
              </a:rPr>
              <a:t>Authorization Code Flow</a:t>
            </a:r>
          </a:p>
        </p:txBody>
      </p:sp>
      <p:pic>
        <p:nvPicPr>
          <p:cNvPr id="4" name="Content Placeholder 3"/>
          <p:cNvPicPr>
            <a:picLocks noGrp="1" noChangeAspect="1"/>
          </p:cNvPicPr>
          <p:nvPr>
            <p:ph idx="4294967295"/>
          </p:nvPr>
        </p:nvPicPr>
        <p:blipFill>
          <a:blip r:embed="rId3"/>
          <a:stretch>
            <a:fillRect/>
          </a:stretch>
        </p:blipFill>
        <p:spPr>
          <a:xfrm>
            <a:off x="266920" y="1041930"/>
            <a:ext cx="11901046" cy="5054070"/>
          </a:xfrm>
          <a:prstGeom prst="rect">
            <a:avLst/>
          </a:prstGeom>
        </p:spPr>
      </p:pic>
    </p:spTree>
    <p:extLst>
      <p:ext uri="{BB962C8B-B14F-4D97-AF65-F5344CB8AC3E}">
        <p14:creationId xmlns:p14="http://schemas.microsoft.com/office/powerpoint/2010/main" val="11152554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pic>
        <p:nvPicPr>
          <p:cNvPr id="4" name="Content Placeholder 3"/>
          <p:cNvPicPr>
            <a:picLocks noGrp="1" noChangeAspect="1"/>
          </p:cNvPicPr>
          <p:nvPr>
            <p:ph idx="4294967295"/>
          </p:nvPr>
        </p:nvPicPr>
        <p:blipFill>
          <a:blip r:embed="rId3"/>
          <a:stretch>
            <a:fillRect/>
          </a:stretch>
        </p:blipFill>
        <p:spPr>
          <a:xfrm>
            <a:off x="568384" y="1189178"/>
            <a:ext cx="10268949" cy="5031637"/>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type="body" sz="quarter" idx="10"/>
          </p:nvPr>
        </p:nvSpPr>
        <p:spPr>
          <a:xfrm>
            <a:off x="269239" y="1197323"/>
            <a:ext cx="11653523" cy="5542144"/>
          </a:xfrm>
        </p:spPr>
        <p:txBody>
          <a:bodyPr>
            <a:normAutofit fontScale="47500" lnSpcReduction="20000"/>
          </a:bodyPr>
          <a:lstStyle/>
          <a:p>
            <a:r>
              <a:rPr lang="en-US" sz="2800" dirty="0">
                <a:latin typeface="Courier New" panose="02070309020205020404" pitchFamily="49" charset="0"/>
                <a:cs typeface="Courier New" panose="02070309020205020404" pitchFamily="49" charset="0"/>
              </a:rPr>
              <a:t> </a:t>
            </a:r>
            <a:r>
              <a:rPr lang="en-US" sz="3800" dirty="0" err="1">
                <a:latin typeface="Courier New" panose="02070309020205020404" pitchFamily="49" charset="0"/>
                <a:cs typeface="Courier New" panose="02070309020205020404" pitchFamily="49" charset="0"/>
              </a:rPr>
              <a:t>app.UseOpenIdConnectAuthentication</a:t>
            </a:r>
            <a:r>
              <a:rPr lang="en-US" sz="3800" dirty="0">
                <a:latin typeface="Courier New" panose="02070309020205020404" pitchFamily="49" charset="0"/>
                <a:cs typeface="Courier New" panose="02070309020205020404" pitchFamily="49" charset="0"/>
              </a:rPr>
              <a:t>(</a:t>
            </a:r>
          </a:p>
          <a:p>
            <a:r>
              <a:rPr lang="en-US" sz="3800" dirty="0">
                <a:latin typeface="Courier New" panose="02070309020205020404" pitchFamily="49" charset="0"/>
                <a:cs typeface="Courier New" panose="02070309020205020404" pitchFamily="49" charset="0"/>
              </a:rPr>
              <a:t>       new </a:t>
            </a:r>
            <a:r>
              <a:rPr lang="en-US" sz="3800" dirty="0" err="1">
                <a:latin typeface="Courier New" panose="02070309020205020404" pitchFamily="49" charset="0"/>
                <a:cs typeface="Courier New" panose="02070309020205020404" pitchFamily="49" charset="0"/>
              </a:rPr>
              <a:t>OpenIdConnectAuthenticationOptions</a:t>
            </a:r>
            <a:endParaRPr lang="en-US" sz="3800" dirty="0">
              <a:latin typeface="Courier New" panose="02070309020205020404" pitchFamily="49" charset="0"/>
              <a:cs typeface="Courier New" panose="02070309020205020404" pitchFamily="49" charset="0"/>
            </a:endParaRPr>
          </a:p>
          <a:p>
            <a:r>
              <a:rPr lang="en-US" sz="3800" dirty="0">
                <a:latin typeface="Courier New" panose="02070309020205020404" pitchFamily="49" charset="0"/>
                <a:cs typeface="Courier New" panose="02070309020205020404" pitchFamily="49" charset="0"/>
              </a:rPr>
              <a:t>       {</a:t>
            </a:r>
          </a:p>
          <a:p>
            <a:r>
              <a:rPr lang="en-US" sz="3800" dirty="0">
                <a:latin typeface="Courier New" panose="02070309020205020404" pitchFamily="49" charset="0"/>
                <a:cs typeface="Courier New" panose="02070309020205020404" pitchFamily="49" charset="0"/>
              </a:rPr>
              <a:t>           </a:t>
            </a:r>
            <a:r>
              <a:rPr lang="en-US" sz="3800" dirty="0" err="1">
                <a:latin typeface="Courier New" panose="02070309020205020404" pitchFamily="49" charset="0"/>
                <a:cs typeface="Courier New" panose="02070309020205020404" pitchFamily="49" charset="0"/>
              </a:rPr>
              <a:t>ClientId</a:t>
            </a:r>
            <a:r>
              <a:rPr lang="en-US" sz="3800" dirty="0">
                <a:latin typeface="Courier New" panose="02070309020205020404" pitchFamily="49" charset="0"/>
                <a:cs typeface="Courier New" panose="02070309020205020404" pitchFamily="49" charset="0"/>
              </a:rPr>
              <a:t> = </a:t>
            </a:r>
            <a:r>
              <a:rPr lang="en-US" sz="3800" dirty="0" err="1">
                <a:latin typeface="Courier New" panose="02070309020205020404" pitchFamily="49" charset="0"/>
                <a:cs typeface="Courier New" panose="02070309020205020404" pitchFamily="49" charset="0"/>
              </a:rPr>
              <a:t>clientId</a:t>
            </a:r>
            <a:r>
              <a:rPr lang="en-US" sz="3800" dirty="0">
                <a:latin typeface="Courier New" panose="02070309020205020404" pitchFamily="49" charset="0"/>
                <a:cs typeface="Courier New" panose="02070309020205020404" pitchFamily="49" charset="0"/>
              </a:rPr>
              <a:t>, </a:t>
            </a:r>
            <a:r>
              <a:rPr lang="en-US" sz="3800" dirty="0"/>
              <a:t>// The Client ID uniquely identifies application to Azure AD.</a:t>
            </a:r>
            <a:endParaRPr lang="en-US" sz="3800" dirty="0">
              <a:latin typeface="Courier New" panose="02070309020205020404" pitchFamily="49" charset="0"/>
              <a:cs typeface="Courier New" panose="02070309020205020404" pitchFamily="49" charset="0"/>
            </a:endParaRPr>
          </a:p>
          <a:p>
            <a:r>
              <a:rPr lang="en-US" sz="3800" dirty="0">
                <a:latin typeface="Courier New" panose="02070309020205020404" pitchFamily="49" charset="0"/>
                <a:cs typeface="Courier New" panose="02070309020205020404" pitchFamily="49" charset="0"/>
              </a:rPr>
              <a:t>           Authority = Authority,//</a:t>
            </a:r>
            <a:r>
              <a:rPr lang="en-US" sz="3800" dirty="0"/>
              <a:t>https://login.microsoftonline.com/{tenantId} Sign-in URL of tenant</a:t>
            </a:r>
            <a:endParaRPr lang="en-US" sz="3800" dirty="0">
              <a:latin typeface="Courier New" panose="02070309020205020404" pitchFamily="49" charset="0"/>
              <a:cs typeface="Courier New" panose="02070309020205020404" pitchFamily="49" charset="0"/>
            </a:endParaRPr>
          </a:p>
          <a:p>
            <a:r>
              <a:rPr lang="en-US" sz="3800" dirty="0">
                <a:latin typeface="Courier New" panose="02070309020205020404" pitchFamily="49" charset="0"/>
                <a:cs typeface="Courier New" panose="02070309020205020404" pitchFamily="49" charset="0"/>
              </a:rPr>
              <a:t>           </a:t>
            </a:r>
            <a:r>
              <a:rPr lang="en-US" sz="3800" dirty="0" err="1">
                <a:latin typeface="Courier New" panose="02070309020205020404" pitchFamily="49" charset="0"/>
                <a:cs typeface="Courier New" panose="02070309020205020404" pitchFamily="49" charset="0"/>
              </a:rPr>
              <a:t>PostLogoutRedirectUri</a:t>
            </a:r>
            <a:r>
              <a:rPr lang="en-US" sz="3800" dirty="0">
                <a:latin typeface="Courier New" panose="02070309020205020404" pitchFamily="49" charset="0"/>
                <a:cs typeface="Courier New" panose="02070309020205020404" pitchFamily="49" charset="0"/>
              </a:rPr>
              <a:t> = </a:t>
            </a:r>
            <a:r>
              <a:rPr lang="en-US" sz="3800" dirty="0" err="1">
                <a:latin typeface="Courier New" panose="02070309020205020404" pitchFamily="49" charset="0"/>
                <a:cs typeface="Courier New" panose="02070309020205020404" pitchFamily="49" charset="0"/>
              </a:rPr>
              <a:t>redirectUri</a:t>
            </a:r>
            <a:r>
              <a:rPr lang="en-US" sz="3800" dirty="0">
                <a:latin typeface="Courier New" panose="02070309020205020404" pitchFamily="49" charset="0"/>
                <a:cs typeface="Courier New" panose="02070309020205020404" pitchFamily="49" charset="0"/>
              </a:rPr>
              <a:t>,</a:t>
            </a:r>
          </a:p>
          <a:p>
            <a:r>
              <a:rPr lang="en-US" sz="3800" dirty="0">
                <a:latin typeface="Courier New" panose="02070309020205020404" pitchFamily="49" charset="0"/>
                <a:cs typeface="Courier New" panose="02070309020205020404" pitchFamily="49" charset="0"/>
              </a:rPr>
              <a:t>           </a:t>
            </a:r>
            <a:r>
              <a:rPr lang="en-US" sz="3800" dirty="0" err="1">
                <a:latin typeface="Courier New" panose="02070309020205020404" pitchFamily="49" charset="0"/>
                <a:cs typeface="Courier New" panose="02070309020205020404" pitchFamily="49" charset="0"/>
              </a:rPr>
              <a:t>RedirectUri</a:t>
            </a:r>
            <a:r>
              <a:rPr lang="en-US" sz="3800" dirty="0">
                <a:latin typeface="Courier New" panose="02070309020205020404" pitchFamily="49" charset="0"/>
                <a:cs typeface="Courier New" panose="02070309020205020404" pitchFamily="49" charset="0"/>
              </a:rPr>
              <a:t> = </a:t>
            </a:r>
            <a:r>
              <a:rPr lang="en-US" sz="3800" dirty="0" err="1">
                <a:latin typeface="Courier New" panose="02070309020205020404" pitchFamily="49" charset="0"/>
                <a:cs typeface="Courier New" panose="02070309020205020404" pitchFamily="49" charset="0"/>
              </a:rPr>
              <a:t>redirectUri</a:t>
            </a:r>
            <a:r>
              <a:rPr lang="en-US" sz="3800" dirty="0">
                <a:latin typeface="Courier New" panose="02070309020205020404" pitchFamily="49" charset="0"/>
                <a:cs typeface="Courier New" panose="02070309020205020404" pitchFamily="49" charset="0"/>
              </a:rPr>
              <a:t>, </a:t>
            </a:r>
            <a:r>
              <a:rPr lang="en-US" sz="3800" dirty="0"/>
              <a:t>// Redirect Uri is the URL where the user will be redirected</a:t>
            </a:r>
            <a:endParaRPr lang="en-US" sz="3800" dirty="0">
              <a:latin typeface="Courier New" panose="02070309020205020404" pitchFamily="49" charset="0"/>
              <a:cs typeface="Courier New" panose="02070309020205020404" pitchFamily="49" charset="0"/>
            </a:endParaRPr>
          </a:p>
          <a:p>
            <a:endParaRPr lang="en-US" sz="3800" dirty="0">
              <a:latin typeface="Courier New" panose="02070309020205020404" pitchFamily="49" charset="0"/>
              <a:cs typeface="Courier New" panose="02070309020205020404" pitchFamily="49" charset="0"/>
            </a:endParaRPr>
          </a:p>
          <a:p>
            <a:r>
              <a:rPr lang="en-US" sz="3800" dirty="0">
                <a:latin typeface="Courier New" panose="02070309020205020404" pitchFamily="49" charset="0"/>
                <a:cs typeface="Courier New" panose="02070309020205020404" pitchFamily="49" charset="0"/>
              </a:rPr>
              <a:t>           // NOTE: handlers are in order of when they get called</a:t>
            </a:r>
          </a:p>
          <a:p>
            <a:r>
              <a:rPr lang="en-US" sz="3800" dirty="0">
                <a:latin typeface="Courier New" panose="02070309020205020404" pitchFamily="49" charset="0"/>
                <a:cs typeface="Courier New" panose="02070309020205020404" pitchFamily="49" charset="0"/>
              </a:rPr>
              <a:t>           Notifications = new </a:t>
            </a:r>
            <a:r>
              <a:rPr lang="en-US" sz="3800" dirty="0" err="1">
                <a:latin typeface="Courier New" panose="02070309020205020404" pitchFamily="49" charset="0"/>
                <a:cs typeface="Courier New" panose="02070309020205020404" pitchFamily="49" charset="0"/>
              </a:rPr>
              <a:t>OpenIdConnectAuthenticationNotifications</a:t>
            </a:r>
            <a:r>
              <a:rPr lang="en-US" sz="3800" dirty="0">
                <a:latin typeface="Courier New" panose="02070309020205020404" pitchFamily="49" charset="0"/>
                <a:cs typeface="Courier New" panose="02070309020205020404" pitchFamily="49" charset="0"/>
              </a:rPr>
              <a:t>() </a:t>
            </a:r>
          </a:p>
          <a:p>
            <a:r>
              <a:rPr lang="en-US" sz="3800" dirty="0">
                <a:latin typeface="Courier New" panose="02070309020205020404" pitchFamily="49" charset="0"/>
                <a:cs typeface="Courier New" panose="02070309020205020404" pitchFamily="49" charset="0"/>
              </a:rPr>
              <a:t>           {</a:t>
            </a:r>
          </a:p>
          <a:p>
            <a:r>
              <a:rPr lang="en-US" sz="3800" dirty="0">
                <a:latin typeface="Courier New" panose="02070309020205020404" pitchFamily="49" charset="0"/>
                <a:cs typeface="Courier New" panose="02070309020205020404" pitchFamily="49" charset="0"/>
              </a:rPr>
              <a:t>               </a:t>
            </a:r>
            <a:r>
              <a:rPr lang="en-US" sz="3800" dirty="0" err="1">
                <a:latin typeface="Courier New" panose="02070309020205020404" pitchFamily="49" charset="0"/>
                <a:cs typeface="Courier New" panose="02070309020205020404" pitchFamily="49" charset="0"/>
              </a:rPr>
              <a:t>RedirectToIdentityProvider</a:t>
            </a:r>
            <a:r>
              <a:rPr lang="en-US" sz="3800" dirty="0">
                <a:latin typeface="Courier New" panose="02070309020205020404" pitchFamily="49" charset="0"/>
                <a:cs typeface="Courier New" panose="02070309020205020404" pitchFamily="49" charset="0"/>
              </a:rPr>
              <a:t> = </a:t>
            </a:r>
            <a:r>
              <a:rPr lang="en-US" sz="3800" dirty="0" err="1">
                <a:latin typeface="Courier New" panose="02070309020205020404" pitchFamily="49" charset="0"/>
                <a:cs typeface="Courier New" panose="02070309020205020404" pitchFamily="49" charset="0"/>
              </a:rPr>
              <a:t>OnRedirectToIdentityProvider</a:t>
            </a:r>
            <a:r>
              <a:rPr lang="en-US" sz="3800" dirty="0">
                <a:latin typeface="Courier New" panose="02070309020205020404" pitchFamily="49" charset="0"/>
                <a:cs typeface="Courier New" panose="02070309020205020404" pitchFamily="49" charset="0"/>
              </a:rPr>
              <a:t>,</a:t>
            </a:r>
          </a:p>
          <a:p>
            <a:r>
              <a:rPr lang="en-US" sz="3800" dirty="0">
                <a:latin typeface="Courier New" panose="02070309020205020404" pitchFamily="49" charset="0"/>
                <a:cs typeface="Courier New" panose="02070309020205020404" pitchFamily="49" charset="0"/>
              </a:rPr>
              <a:t>               </a:t>
            </a:r>
            <a:r>
              <a:rPr lang="en-US" sz="3800" dirty="0" err="1">
                <a:latin typeface="Courier New" panose="02070309020205020404" pitchFamily="49" charset="0"/>
                <a:cs typeface="Courier New" panose="02070309020205020404" pitchFamily="49" charset="0"/>
              </a:rPr>
              <a:t>MessageReceived</a:t>
            </a:r>
            <a:r>
              <a:rPr lang="en-US" sz="3800" dirty="0">
                <a:latin typeface="Courier New" panose="02070309020205020404" pitchFamily="49" charset="0"/>
                <a:cs typeface="Courier New" panose="02070309020205020404" pitchFamily="49" charset="0"/>
              </a:rPr>
              <a:t> = </a:t>
            </a:r>
            <a:r>
              <a:rPr lang="en-US" sz="3800" dirty="0" err="1">
                <a:latin typeface="Courier New" panose="02070309020205020404" pitchFamily="49" charset="0"/>
                <a:cs typeface="Courier New" panose="02070309020205020404" pitchFamily="49" charset="0"/>
              </a:rPr>
              <a:t>OnMessageReceived</a:t>
            </a:r>
            <a:r>
              <a:rPr lang="en-US" sz="3800" dirty="0">
                <a:latin typeface="Courier New" panose="02070309020205020404" pitchFamily="49" charset="0"/>
                <a:cs typeface="Courier New" panose="02070309020205020404" pitchFamily="49" charset="0"/>
              </a:rPr>
              <a:t>,</a:t>
            </a:r>
          </a:p>
          <a:p>
            <a:r>
              <a:rPr lang="en-US" sz="3800" dirty="0">
                <a:latin typeface="Courier New" panose="02070309020205020404" pitchFamily="49" charset="0"/>
                <a:cs typeface="Courier New" panose="02070309020205020404" pitchFamily="49" charset="0"/>
              </a:rPr>
              <a:t>               </a:t>
            </a:r>
            <a:r>
              <a:rPr lang="en-US" sz="3800" dirty="0" err="1">
                <a:latin typeface="Courier New" panose="02070309020205020404" pitchFamily="49" charset="0"/>
                <a:cs typeface="Courier New" panose="02070309020205020404" pitchFamily="49" charset="0"/>
              </a:rPr>
              <a:t>SecurityTokenReceived</a:t>
            </a:r>
            <a:r>
              <a:rPr lang="en-US" sz="3800" dirty="0">
                <a:latin typeface="Courier New" panose="02070309020205020404" pitchFamily="49" charset="0"/>
                <a:cs typeface="Courier New" panose="02070309020205020404" pitchFamily="49" charset="0"/>
              </a:rPr>
              <a:t> = </a:t>
            </a:r>
            <a:r>
              <a:rPr lang="en-US" sz="3800" dirty="0" err="1">
                <a:latin typeface="Courier New" panose="02070309020205020404" pitchFamily="49" charset="0"/>
                <a:cs typeface="Courier New" panose="02070309020205020404" pitchFamily="49" charset="0"/>
              </a:rPr>
              <a:t>OnSecurityTokenReceived</a:t>
            </a:r>
            <a:r>
              <a:rPr lang="en-US" sz="3800" dirty="0">
                <a:latin typeface="Courier New" panose="02070309020205020404" pitchFamily="49" charset="0"/>
                <a:cs typeface="Courier New" panose="02070309020205020404" pitchFamily="49" charset="0"/>
              </a:rPr>
              <a:t>,</a:t>
            </a:r>
          </a:p>
          <a:p>
            <a:r>
              <a:rPr lang="en-US" sz="3800" dirty="0">
                <a:latin typeface="Courier New" panose="02070309020205020404" pitchFamily="49" charset="0"/>
                <a:cs typeface="Courier New" panose="02070309020205020404" pitchFamily="49" charset="0"/>
              </a:rPr>
              <a:t>               </a:t>
            </a:r>
            <a:r>
              <a:rPr lang="en-US" sz="3800" dirty="0" err="1">
                <a:latin typeface="Courier New" panose="02070309020205020404" pitchFamily="49" charset="0"/>
                <a:cs typeface="Courier New" panose="02070309020205020404" pitchFamily="49" charset="0"/>
              </a:rPr>
              <a:t>SecurityTokenValidated</a:t>
            </a:r>
            <a:r>
              <a:rPr lang="en-US" sz="3800" dirty="0">
                <a:latin typeface="Courier New" panose="02070309020205020404" pitchFamily="49" charset="0"/>
                <a:cs typeface="Courier New" panose="02070309020205020404" pitchFamily="49" charset="0"/>
              </a:rPr>
              <a:t> = </a:t>
            </a:r>
            <a:r>
              <a:rPr lang="en-US" sz="3800" dirty="0" err="1">
                <a:latin typeface="Courier New" panose="02070309020205020404" pitchFamily="49" charset="0"/>
                <a:cs typeface="Courier New" panose="02070309020205020404" pitchFamily="49" charset="0"/>
              </a:rPr>
              <a:t>OnSecurityTokenValidated</a:t>
            </a:r>
            <a:r>
              <a:rPr lang="en-US" sz="3800" dirty="0">
                <a:latin typeface="Courier New" panose="02070309020205020404" pitchFamily="49" charset="0"/>
                <a:cs typeface="Courier New" panose="02070309020205020404" pitchFamily="49" charset="0"/>
              </a:rPr>
              <a:t>,</a:t>
            </a:r>
          </a:p>
          <a:p>
            <a:r>
              <a:rPr lang="en-US" sz="3800" dirty="0">
                <a:latin typeface="Courier New" panose="02070309020205020404" pitchFamily="49" charset="0"/>
                <a:cs typeface="Courier New" panose="02070309020205020404" pitchFamily="49" charset="0"/>
              </a:rPr>
              <a:t>               </a:t>
            </a:r>
            <a:r>
              <a:rPr lang="en-US" sz="3800" dirty="0" err="1">
                <a:latin typeface="Courier New" panose="02070309020205020404" pitchFamily="49" charset="0"/>
                <a:cs typeface="Courier New" panose="02070309020205020404" pitchFamily="49" charset="0"/>
              </a:rPr>
              <a:t>AuthorizationCodeReceived</a:t>
            </a:r>
            <a:r>
              <a:rPr lang="en-US" sz="3800" dirty="0">
                <a:latin typeface="Courier New" panose="02070309020205020404" pitchFamily="49" charset="0"/>
                <a:cs typeface="Courier New" panose="02070309020205020404" pitchFamily="49" charset="0"/>
              </a:rPr>
              <a:t> = </a:t>
            </a:r>
            <a:r>
              <a:rPr lang="en-US" sz="3800" dirty="0" err="1">
                <a:latin typeface="Courier New" panose="02070309020205020404" pitchFamily="49" charset="0"/>
                <a:cs typeface="Courier New" panose="02070309020205020404" pitchFamily="49" charset="0"/>
              </a:rPr>
              <a:t>OnAuthorizationCodeReceived</a:t>
            </a:r>
            <a:r>
              <a:rPr lang="en-US" sz="3800" dirty="0">
                <a:latin typeface="Courier New" panose="02070309020205020404" pitchFamily="49" charset="0"/>
                <a:cs typeface="Courier New" panose="02070309020205020404" pitchFamily="49" charset="0"/>
              </a:rPr>
              <a:t>,</a:t>
            </a:r>
          </a:p>
          <a:p>
            <a:r>
              <a:rPr lang="en-US" sz="3800" dirty="0">
                <a:latin typeface="Courier New" panose="02070309020205020404" pitchFamily="49" charset="0"/>
                <a:cs typeface="Courier New" panose="02070309020205020404" pitchFamily="49" charset="0"/>
              </a:rPr>
              <a:t>               </a:t>
            </a:r>
            <a:r>
              <a:rPr lang="en-US" sz="3800" dirty="0" err="1">
                <a:latin typeface="Courier New" panose="02070309020205020404" pitchFamily="49" charset="0"/>
                <a:cs typeface="Courier New" panose="02070309020205020404" pitchFamily="49" charset="0"/>
              </a:rPr>
              <a:t>AuthenticationFailed</a:t>
            </a:r>
            <a:r>
              <a:rPr lang="en-US" sz="3800" dirty="0">
                <a:latin typeface="Courier New" panose="02070309020205020404" pitchFamily="49" charset="0"/>
                <a:cs typeface="Courier New" panose="02070309020205020404" pitchFamily="49" charset="0"/>
              </a:rPr>
              <a:t> = </a:t>
            </a:r>
            <a:r>
              <a:rPr lang="en-US" sz="3800" dirty="0" err="1">
                <a:latin typeface="Courier New" panose="02070309020205020404" pitchFamily="49" charset="0"/>
                <a:cs typeface="Courier New" panose="02070309020205020404" pitchFamily="49" charset="0"/>
              </a:rPr>
              <a:t>OnAuthenticationFailed</a:t>
            </a:r>
            <a:endParaRPr lang="en-US" sz="3800" dirty="0">
              <a:latin typeface="Courier New" panose="02070309020205020404" pitchFamily="49" charset="0"/>
              <a:cs typeface="Courier New" panose="02070309020205020404" pitchFamily="49" charset="0"/>
            </a:endParaRPr>
          </a:p>
          <a:p>
            <a:r>
              <a:rPr lang="en-US" sz="3800" dirty="0">
                <a:latin typeface="Courier New" panose="02070309020205020404" pitchFamily="49" charset="0"/>
                <a:cs typeface="Courier New" panose="02070309020205020404" pitchFamily="49" charset="0"/>
              </a:rPr>
              <a:t>           }</a:t>
            </a:r>
          </a:p>
          <a:p>
            <a:r>
              <a:rPr lang="en-US" sz="2800" dirty="0">
                <a:latin typeface="Courier New" panose="02070309020205020404" pitchFamily="49" charset="0"/>
                <a:cs typeface="Courier New" panose="02070309020205020404" pitchFamily="49" charset="0"/>
              </a:rPr>
              <a:t>        });</a:t>
            </a:r>
          </a:p>
          <a:p>
            <a:endParaRPr lang="en-US" dirty="0"/>
          </a:p>
          <a:p>
            <a:endParaRPr lang="en-US" dirty="0"/>
          </a:p>
          <a:p>
            <a:endParaRPr lang="en-US" dirty="0"/>
          </a:p>
        </p:txBody>
      </p:sp>
    </p:spTree>
    <p:extLst>
      <p:ext uri="{BB962C8B-B14F-4D97-AF65-F5344CB8AC3E}">
        <p14:creationId xmlns:p14="http://schemas.microsoft.com/office/powerpoint/2010/main" val="41196110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CAA20F94-BAD7-4336-BDFA-8FF992AE5EA7}"/>
              </a:ext>
            </a:extLst>
          </p:cNvPr>
          <p:cNvSpPr>
            <a:spLocks noGrp="1"/>
          </p:cNvSpPr>
          <p:nvPr>
            <p:ph type="title"/>
          </p:nvPr>
        </p:nvSpPr>
        <p:spPr>
          <a:xfrm>
            <a:off x="169333" y="68387"/>
            <a:ext cx="5243761" cy="673454"/>
          </a:xfrm>
        </p:spPr>
        <p:txBody>
          <a:bodyPr/>
          <a:lstStyle/>
          <a:p>
            <a:r>
              <a:rPr lang="en-US" dirty="0"/>
              <a:t>Exam Tip</a:t>
            </a:r>
          </a:p>
        </p:txBody>
      </p:sp>
      <p:sp>
        <p:nvSpPr>
          <p:cNvPr id="3" name="Picture Placeholder 2">
            <a:extLst>
              <a:ext uri="{FF2B5EF4-FFF2-40B4-BE49-F238E27FC236}">
                <a16:creationId xmlns:a16="http://schemas.microsoft.com/office/drawing/2014/main" id="{81341F6C-E1BC-452F-8AE0-13548B51836C}"/>
              </a:ext>
            </a:extLst>
          </p:cNvPr>
          <p:cNvSpPr>
            <a:spLocks noGrp="1"/>
          </p:cNvSpPr>
          <p:nvPr>
            <p:ph type="pic" sz="quarter" idx="10"/>
          </p:nvPr>
        </p:nvSpPr>
        <p:spPr/>
      </p:sp>
      <p:sp>
        <p:nvSpPr>
          <p:cNvPr id="5" name="Text Placeholder 4"/>
          <p:cNvSpPr>
            <a:spLocks noGrp="1"/>
          </p:cNvSpPr>
          <p:nvPr>
            <p:ph type="body" sz="quarter" idx="4294967295"/>
          </p:nvPr>
        </p:nvSpPr>
        <p:spPr>
          <a:xfrm>
            <a:off x="169334" y="809625"/>
            <a:ext cx="4792134" cy="2282163"/>
          </a:xfrm>
        </p:spPr>
        <p:txBody>
          <a:bodyPr/>
          <a:lstStyle/>
          <a:p>
            <a:pPr marL="0" indent="0">
              <a:buNone/>
            </a:pPr>
            <a:r>
              <a:rPr lang="en-GB" b="1" dirty="0">
                <a:latin typeface="Segoe UI Light" panose="020B0502040204020203" pitchFamily="34" charset="0"/>
                <a:cs typeface="Segoe UI Light" panose="020B0502040204020203" pitchFamily="34" charset="0"/>
              </a:rPr>
              <a:t>Know: </a:t>
            </a:r>
          </a:p>
          <a:p>
            <a:pPr marL="252108" lvl="1" indent="0">
              <a:buNone/>
            </a:pPr>
            <a:r>
              <a:rPr lang="en-US" sz="2000" dirty="0"/>
              <a:t>Quite a few components participate in an authentication and authorization workflow. Understanding how they interact with one another is the key to a successful implementation.</a:t>
            </a:r>
            <a:endParaRPr lang="en-GB" dirty="0"/>
          </a:p>
        </p:txBody>
      </p:sp>
    </p:spTree>
    <p:extLst>
      <p:ext uri="{BB962C8B-B14F-4D97-AF65-F5344CB8AC3E}">
        <p14:creationId xmlns:p14="http://schemas.microsoft.com/office/powerpoint/2010/main" val="339281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solidFill>
                  <a:schemeClr val="bg1">
                    <a:lumMod val="50000"/>
                  </a:schemeClr>
                </a:solidFill>
              </a:rPr>
              <a:t>Secure resources by using hybrid identities</a:t>
            </a:r>
          </a:p>
        </p:txBody>
      </p:sp>
    </p:spTree>
    <p:extLst>
      <p:ext uri="{BB962C8B-B14F-4D97-AF65-F5344CB8AC3E}">
        <p14:creationId xmlns:p14="http://schemas.microsoft.com/office/powerpoint/2010/main" val="9395191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175E2-AECA-433E-9C2B-5FC60102338C}"/>
              </a:ext>
            </a:extLst>
          </p:cNvPr>
          <p:cNvSpPr>
            <a:spLocks noGrp="1"/>
          </p:cNvSpPr>
          <p:nvPr>
            <p:ph type="title"/>
          </p:nvPr>
        </p:nvSpPr>
        <p:spPr/>
        <p:txBody>
          <a:bodyPr/>
          <a:lstStyle/>
          <a:p>
            <a:r>
              <a:rPr lang="en-US" dirty="0">
                <a:solidFill>
                  <a:schemeClr val="bg1">
                    <a:lumMod val="50000"/>
                  </a:schemeClr>
                </a:solidFill>
              </a:rPr>
              <a:t>Azure Firewall Overview</a:t>
            </a:r>
          </a:p>
        </p:txBody>
      </p:sp>
      <p:pic>
        <p:nvPicPr>
          <p:cNvPr id="5" name="Picture 4">
            <a:extLst>
              <a:ext uri="{FF2B5EF4-FFF2-40B4-BE49-F238E27FC236}">
                <a16:creationId xmlns:a16="http://schemas.microsoft.com/office/drawing/2014/main" id="{D0D6E03B-3706-4A65-A487-0832079C9924}"/>
              </a:ext>
            </a:extLst>
          </p:cNvPr>
          <p:cNvPicPr>
            <a:picLocks noChangeAspect="1"/>
          </p:cNvPicPr>
          <p:nvPr/>
        </p:nvPicPr>
        <p:blipFill rotWithShape="1">
          <a:blip r:embed="rId2"/>
          <a:srcRect l="18333" t="22686" r="17639" b="5081"/>
          <a:stretch/>
        </p:blipFill>
        <p:spPr>
          <a:xfrm>
            <a:off x="1352974" y="1115442"/>
            <a:ext cx="9010227" cy="5453045"/>
          </a:xfrm>
          <a:prstGeom prst="rect">
            <a:avLst/>
          </a:prstGeom>
        </p:spPr>
      </p:pic>
    </p:spTree>
    <p:extLst>
      <p:ext uri="{BB962C8B-B14F-4D97-AF65-F5344CB8AC3E}">
        <p14:creationId xmlns:p14="http://schemas.microsoft.com/office/powerpoint/2010/main" val="21251946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a:xfrm>
            <a:off x="269242" y="1189179"/>
            <a:ext cx="11653521" cy="4483488"/>
          </a:xfrm>
        </p:spPr>
        <p:txBody>
          <a:bodyPr>
            <a:normAutofit/>
          </a:bodyPr>
          <a:lstStyle/>
          <a:p>
            <a:pPr>
              <a:spcBef>
                <a:spcPts val="0"/>
              </a:spcBef>
            </a:pPr>
            <a:r>
              <a:rPr lang="en-US" sz="4000" dirty="0"/>
              <a:t>Connects your on-</a:t>
            </a:r>
            <a:r>
              <a:rPr lang="en-US" sz="4000" dirty="0" err="1"/>
              <a:t>prem</a:t>
            </a:r>
            <a:r>
              <a:rPr lang="en-US" sz="4000" dirty="0"/>
              <a:t> AD infrastructure to Azure</a:t>
            </a:r>
          </a:p>
          <a:p>
            <a:pPr>
              <a:spcBef>
                <a:spcPts val="0"/>
              </a:spcBef>
            </a:pPr>
            <a:r>
              <a:rPr lang="en-US" sz="4000" dirty="0"/>
              <a:t>Composed of 3 components</a:t>
            </a:r>
          </a:p>
          <a:p>
            <a:pPr lvl="1">
              <a:spcBef>
                <a:spcPts val="0"/>
              </a:spcBef>
            </a:pPr>
            <a:r>
              <a:rPr lang="en-US" sz="3200" dirty="0"/>
              <a:t>Sync Services</a:t>
            </a:r>
          </a:p>
          <a:p>
            <a:pPr lvl="2">
              <a:spcBef>
                <a:spcPts val="0"/>
              </a:spcBef>
            </a:pPr>
            <a:r>
              <a:rPr lang="en-US" sz="2800" dirty="0"/>
              <a:t>Replicates user/group information between On-</a:t>
            </a:r>
            <a:r>
              <a:rPr lang="en-US" sz="2800" dirty="0" err="1"/>
              <a:t>Prem</a:t>
            </a:r>
            <a:r>
              <a:rPr lang="en-US" sz="2800" dirty="0"/>
              <a:t> and Azure</a:t>
            </a:r>
          </a:p>
          <a:p>
            <a:pPr lvl="1">
              <a:spcBef>
                <a:spcPts val="0"/>
              </a:spcBef>
            </a:pPr>
            <a:r>
              <a:rPr lang="en-US" sz="3200" dirty="0"/>
              <a:t>ADFS (optional)</a:t>
            </a:r>
          </a:p>
          <a:p>
            <a:pPr lvl="2">
              <a:spcBef>
                <a:spcPts val="0"/>
              </a:spcBef>
            </a:pPr>
            <a:r>
              <a:rPr lang="en-US" sz="2800" dirty="0"/>
              <a:t>Addresses complex deployments, such as domain join SSO, enforcement of AD sign-in policy, and smart card or 3rd party MFA.</a:t>
            </a:r>
          </a:p>
          <a:p>
            <a:pPr lvl="1">
              <a:spcBef>
                <a:spcPts val="0"/>
              </a:spcBef>
            </a:pPr>
            <a:r>
              <a:rPr lang="en-US" sz="3200" dirty="0"/>
              <a:t>Health</a:t>
            </a:r>
          </a:p>
          <a:p>
            <a:pPr lvl="2">
              <a:spcBef>
                <a:spcPts val="0"/>
              </a:spcBef>
            </a:pPr>
            <a:r>
              <a:rPr lang="en-US" sz="2800"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397918" y="1189178"/>
            <a:ext cx="9396164" cy="5298359"/>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084606" y="1034976"/>
            <a:ext cx="7246481" cy="5076311"/>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a:xfrm>
            <a:off x="269242" y="1189179"/>
            <a:ext cx="11653521" cy="5379308"/>
          </a:xfrm>
        </p:spPr>
        <p:txBody>
          <a:bodyPr>
            <a:normAutofit/>
          </a:bodyPr>
          <a:lstStyle/>
          <a:p>
            <a:r>
              <a:rPr lang="en-US" dirty="0"/>
              <a:t>Simplicity and consistency</a:t>
            </a:r>
          </a:p>
          <a:p>
            <a:pPr lvl="1"/>
            <a:r>
              <a:rPr lang="en-US" dirty="0"/>
              <a:t>Use the same set of APIs and patterns to enable sign on</a:t>
            </a:r>
          </a:p>
          <a:p>
            <a:pPr lvl="1"/>
            <a:r>
              <a:rPr lang="en-US" dirty="0"/>
              <a:t>Use the same set of libraries you can already use to authenticate users against Azure AD</a:t>
            </a:r>
          </a:p>
          <a:p>
            <a:r>
              <a:rPr lang="en-US" dirty="0"/>
              <a:t>Flexibility</a:t>
            </a:r>
          </a:p>
          <a:p>
            <a:pPr lvl="1"/>
            <a:r>
              <a:rPr lang="en-US" dirty="0"/>
              <a:t>In addition to standard user authorization, enable more complex scenarios</a:t>
            </a:r>
          </a:p>
          <a:p>
            <a:r>
              <a:rPr lang="en-US" dirty="0"/>
              <a:t>Industry support</a:t>
            </a:r>
          </a:p>
          <a:p>
            <a:pPr lvl="1"/>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endParaRPr lang="en-US" dirty="0"/>
          </a:p>
        </p:txBody>
      </p:sp>
    </p:spTree>
    <p:extLst>
      <p:ext uri="{BB962C8B-B14F-4D97-AF65-F5344CB8AC3E}">
        <p14:creationId xmlns:p14="http://schemas.microsoft.com/office/powerpoint/2010/main" val="3737072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33" y="739345"/>
            <a:ext cx="8792634" cy="5299256"/>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360292" y="1013770"/>
            <a:ext cx="9307707" cy="5197302"/>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a:xfrm>
            <a:off x="269242" y="1189178"/>
            <a:ext cx="11653521" cy="4703621"/>
          </a:xfrm>
        </p:spPr>
        <p:txBody>
          <a:bodyPr>
            <a:normAutofit/>
          </a:bodyPr>
          <a:lstStyle/>
          <a:p>
            <a:r>
              <a:rPr lang="en-US" dirty="0"/>
              <a:t>Your user is signing in on a corporate desktop.</a:t>
            </a:r>
          </a:p>
          <a:p>
            <a:endParaRPr lang="en-US" dirty="0"/>
          </a:p>
          <a:p>
            <a:r>
              <a:rPr lang="en-US" dirty="0"/>
              <a:t>The desktop has been previously joined to your Active Directory (AD) domain.</a:t>
            </a:r>
          </a:p>
          <a:p>
            <a:endParaRPr lang="en-US" dirty="0"/>
          </a:p>
          <a:p>
            <a:r>
              <a:rPr lang="en-US" dirty="0"/>
              <a:t>The desktop has a direct connection to your Domain Controller (DC), either on the corporate wired or wireless network or via a remote access connection, such as a VPN connection.</a:t>
            </a:r>
          </a:p>
          <a:p>
            <a:endParaRPr lang="en-US" dirty="0"/>
          </a:p>
          <a:p>
            <a:r>
              <a:rPr lang="en-US" dirty="0"/>
              <a:t>Our service endpoints have been included to the browser's Intranet zone.</a:t>
            </a:r>
          </a:p>
          <a:p>
            <a:endParaRPr lang="en-US" dirty="0"/>
          </a:p>
        </p:txBody>
      </p:sp>
    </p:spTree>
    <p:extLst>
      <p:ext uri="{BB962C8B-B14F-4D97-AF65-F5344CB8AC3E}">
        <p14:creationId xmlns:p14="http://schemas.microsoft.com/office/powerpoint/2010/main" val="198509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Tree>
    <p:extLst>
      <p:ext uri="{BB962C8B-B14F-4D97-AF65-F5344CB8AC3E}">
        <p14:creationId xmlns:p14="http://schemas.microsoft.com/office/powerpoint/2010/main" val="12936236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rPr>
              <a:t>Design Security and Identity Solutions (20%-25%)</a:t>
            </a:r>
          </a:p>
        </p:txBody>
      </p:sp>
      <p:sp>
        <p:nvSpPr>
          <p:cNvPr id="3" name="Content Placeholder 2"/>
          <p:cNvSpPr>
            <a:spLocks noGrp="1"/>
          </p:cNvSpPr>
          <p:nvPr>
            <p:ph type="body" idx="1"/>
          </p:nvPr>
        </p:nvSpPr>
        <p:spPr>
          <a:xfrm>
            <a:off x="269242" y="1189178"/>
            <a:ext cx="11653521" cy="5117959"/>
          </a:xfrm>
        </p:spPr>
        <p:txBody>
          <a:bodyPr>
            <a:normAutofit fontScale="85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
        <p:nvSpPr>
          <p:cNvPr id="4" name="Text Placeholder 3">
            <a:extLst>
              <a:ext uri="{FF2B5EF4-FFF2-40B4-BE49-F238E27FC236}">
                <a16:creationId xmlns:a16="http://schemas.microsoft.com/office/drawing/2014/main" id="{8BF59015-C7DA-4C3F-A732-B2A4DAC2016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22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297062" y="1189179"/>
            <a:ext cx="11258955" cy="5093088"/>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a:xfrm>
            <a:off x="269242" y="1189178"/>
            <a:ext cx="11653521" cy="4043221"/>
          </a:xfrm>
        </p:spPr>
        <p:txBody>
          <a:bodyPr>
            <a:normAutofit fontScale="92500" lnSpcReduction="10000"/>
          </a:bodyPr>
          <a:lstStyle/>
          <a:p>
            <a:r>
              <a:rPr lang="en-US" dirty="0"/>
              <a:t>B2B collaboration allows you to invite users outside of your organization and manage access to applications and resources.</a:t>
            </a:r>
          </a:p>
          <a:p>
            <a:endParaRPr lang="en-US" dirty="0"/>
          </a:p>
          <a:p>
            <a:r>
              <a:rPr lang="en-US" dirty="0"/>
              <a:t>Can add invited users to:</a:t>
            </a:r>
          </a:p>
          <a:p>
            <a:r>
              <a:rPr lang="en-US" dirty="0"/>
              <a:t>    Enterprise applications    </a:t>
            </a:r>
          </a:p>
          <a:p>
            <a:r>
              <a:rPr lang="en-US" dirty="0"/>
              <a:t>    Directory Users</a:t>
            </a:r>
          </a:p>
          <a:p>
            <a:r>
              <a:rPr lang="en-US" dirty="0"/>
              <a:t>    Groups</a:t>
            </a:r>
          </a:p>
          <a:p>
            <a:r>
              <a:rPr lang="en-US" dirty="0"/>
              <a:t>If the user doesn’t have a Microsoft account or an Azure AD account – one is created for them seamlessly at the time for offer redemption.</a:t>
            </a:r>
          </a:p>
          <a:p>
            <a:r>
              <a:rPr lang="en-US" dirty="0"/>
              <a:t>Can utilize API to build custom application using B2B</a:t>
            </a:r>
          </a:p>
          <a:p>
            <a:endParaRPr lang="en-US" dirty="0"/>
          </a:p>
        </p:txBody>
      </p:sp>
    </p:spTree>
    <p:extLst>
      <p:ext uri="{BB962C8B-B14F-4D97-AF65-F5344CB8AC3E}">
        <p14:creationId xmlns:p14="http://schemas.microsoft.com/office/powerpoint/2010/main" val="176166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a:xfrm>
            <a:off x="269242" y="1189178"/>
            <a:ext cx="11653521" cy="4916205"/>
          </a:xfrm>
        </p:spPr>
        <p:txBody>
          <a:bodyPr>
            <a:normAutofit fontScale="92500" lnSpcReduction="20000"/>
          </a:bodyPr>
          <a:lstStyle/>
          <a:p>
            <a:r>
              <a:rPr lang="en-US" dirty="0"/>
              <a:t>Once you create Azure AD B2C, you need to link it</a:t>
            </a:r>
          </a:p>
          <a:p>
            <a:endParaRPr lang="en-US" dirty="0"/>
          </a:p>
          <a:p>
            <a:endParaRPr lang="en-US" dirty="0"/>
          </a:p>
          <a:p>
            <a:endParaRPr lang="en-US" dirty="0"/>
          </a:p>
          <a:p>
            <a:endParaRPr lang="en-US" dirty="0"/>
          </a:p>
          <a:p>
            <a:endParaRPr lang="en-US" dirty="0"/>
          </a:p>
          <a:p>
            <a:endParaRPr lang="en-US" dirty="0"/>
          </a:p>
          <a:p>
            <a:r>
              <a:rPr lang="en-US" dirty="0"/>
              <a:t>Allows you to add users from </a:t>
            </a:r>
          </a:p>
          <a:p>
            <a:r>
              <a:rPr lang="en-US" dirty="0"/>
              <a:t>    Social accounts</a:t>
            </a:r>
          </a:p>
          <a:p>
            <a:r>
              <a:rPr lang="en-US" dirty="0"/>
              <a:t>    Enterprise Accounts</a:t>
            </a:r>
          </a:p>
          <a:p>
            <a:r>
              <a:rPr lang="en-US" dirty="0"/>
              <a:t>    Local Accounts</a:t>
            </a:r>
          </a:p>
          <a:p>
            <a:r>
              <a:rPr lang="en-US" dirty="0"/>
              <a:t>Can set policies</a:t>
            </a:r>
          </a:p>
          <a:p>
            <a:r>
              <a:rPr lang="en-US" dirty="0"/>
              <a:t>Can Brand login experience</a:t>
            </a:r>
          </a:p>
          <a:p>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7938349" y="1918935"/>
            <a:ext cx="2271428" cy="3878572"/>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561411" y="1918935"/>
            <a:ext cx="3942857" cy="1314286"/>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a:xfrm>
            <a:off x="1793243" y="1189179"/>
            <a:ext cx="11653521" cy="1046440"/>
          </a:xfrm>
        </p:spPr>
        <p:txBody>
          <a:bodyPr/>
          <a:lstStyle/>
          <a:p>
            <a:r>
              <a:rPr lang="en-US" dirty="0"/>
              <a:t>Configure Identity Providers in Azure AD B2C</a:t>
            </a:r>
          </a:p>
          <a:p>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7966741" y="3218858"/>
            <a:ext cx="2264286" cy="1964286"/>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2152650" y="3059632"/>
            <a:ext cx="3579314" cy="282297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normAutofit/>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normAutofit/>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20068D-EFB2-4FF6-B0C6-58B154E00C63}"/>
              </a:ext>
            </a:extLst>
          </p:cNvPr>
          <p:cNvSpPr>
            <a:spLocks noGrp="1"/>
          </p:cNvSpPr>
          <p:nvPr>
            <p:ph type="title"/>
          </p:nvPr>
        </p:nvSpPr>
        <p:spPr>
          <a:xfrm>
            <a:off x="353908" y="333812"/>
            <a:ext cx="4795873" cy="4994637"/>
          </a:xfrm>
        </p:spPr>
        <p:txBody>
          <a:bodyPr/>
          <a:lstStyle/>
          <a:p>
            <a:r>
              <a:rPr lang="en-US" sz="2400" dirty="0"/>
              <a:t>Exam Tip:</a:t>
            </a:r>
            <a:br>
              <a:rPr lang="en-US" sz="2400" dirty="0"/>
            </a:br>
            <a:br>
              <a:rPr lang="en-US" sz="2400" dirty="0"/>
            </a:br>
            <a:r>
              <a:rPr lang="en-US" sz="2400"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the pros and cons.</a:t>
            </a:r>
            <a:br>
              <a:rPr lang="en-US" dirty="0"/>
            </a:br>
            <a:endParaRPr lang="en-US" dirty="0"/>
          </a:p>
        </p:txBody>
      </p:sp>
      <p:sp>
        <p:nvSpPr>
          <p:cNvPr id="6" name="Picture Placeholder 5">
            <a:extLst>
              <a:ext uri="{FF2B5EF4-FFF2-40B4-BE49-F238E27FC236}">
                <a16:creationId xmlns:a16="http://schemas.microsoft.com/office/drawing/2014/main" id="{3FDC756E-7772-46A4-AD76-2CCDDC8FC6E5}"/>
              </a:ext>
            </a:extLst>
          </p:cNvPr>
          <p:cNvSpPr>
            <a:spLocks noGrp="1"/>
          </p:cNvSpPr>
          <p:nvPr>
            <p:ph type="pic" sz="quarter" idx="10"/>
          </p:nvPr>
        </p:nvSpPr>
        <p:spPr/>
      </p:sp>
    </p:spTree>
    <p:extLst>
      <p:ext uri="{BB962C8B-B14F-4D97-AF65-F5344CB8AC3E}">
        <p14:creationId xmlns:p14="http://schemas.microsoft.com/office/powerpoint/2010/main" val="16751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Tree>
    <p:extLst>
      <p:ext uri="{BB962C8B-B14F-4D97-AF65-F5344CB8AC3E}">
        <p14:creationId xmlns:p14="http://schemas.microsoft.com/office/powerpoint/2010/main" val="239810021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a:xfrm>
            <a:off x="269242" y="1189179"/>
            <a:ext cx="11653521" cy="4551221"/>
          </a:xfrm>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696190" y="1022578"/>
            <a:ext cx="8260610" cy="5303466"/>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Tree>
    <p:extLst>
      <p:ext uri="{BB962C8B-B14F-4D97-AF65-F5344CB8AC3E}">
        <p14:creationId xmlns:p14="http://schemas.microsoft.com/office/powerpoint/2010/main" val="2370205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74103" y="1384857"/>
            <a:ext cx="3662039" cy="4982076"/>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66077" y="2198050"/>
            <a:ext cx="5987512" cy="3542350"/>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0034" y="1367367"/>
            <a:ext cx="10453717" cy="4123265"/>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a:xfrm>
            <a:off x="269242" y="1189178"/>
            <a:ext cx="11653521" cy="5059221"/>
          </a:xfrm>
        </p:spPr>
        <p:txBody>
          <a:bodyPr>
            <a:normAutofit/>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723310" y="1189178"/>
            <a:ext cx="7948922" cy="5110022"/>
          </a:xfrm>
          <a:prstGeom prst="rect">
            <a:avLst/>
          </a:prstGeom>
        </p:spPr>
      </p:pic>
      <p:pic>
        <p:nvPicPr>
          <p:cNvPr id="4" name="Picture 3"/>
          <p:cNvPicPr>
            <a:picLocks noChangeAspect="1"/>
          </p:cNvPicPr>
          <p:nvPr/>
        </p:nvPicPr>
        <p:blipFill>
          <a:blip r:embed="rId4"/>
          <a:stretch>
            <a:fillRect/>
          </a:stretch>
        </p:blipFill>
        <p:spPr>
          <a:xfrm>
            <a:off x="9126302" y="2336665"/>
            <a:ext cx="2201035" cy="2184669"/>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a:xfrm>
            <a:off x="269242" y="1189179"/>
            <a:ext cx="11653521" cy="3975488"/>
          </a:xfrm>
        </p:spPr>
        <p:txBody>
          <a:bodyPr>
            <a:normAutofit/>
          </a:bodyPr>
          <a:lstStyle/>
          <a:p>
            <a:r>
              <a:rPr lang="en-US" dirty="0"/>
              <a:t>Transparent Data Encryption</a:t>
            </a:r>
          </a:p>
          <a:p>
            <a:endParaRPr lang="en-US" dirty="0"/>
          </a:p>
          <a:p>
            <a:r>
              <a:rPr lang="en-US" dirty="0"/>
              <a:t>Applies to both PAAS and IAAS offerings</a:t>
            </a:r>
          </a:p>
          <a:p>
            <a:endParaRPr lang="en-US" dirty="0"/>
          </a:p>
          <a:p>
            <a:r>
              <a:rPr lang="en-US" dirty="0"/>
              <a:t>Covers both “in transit” (with SSL) and “at rest” encryption requirements</a:t>
            </a:r>
          </a:p>
          <a:p>
            <a:endParaRPr lang="en-US" dirty="0"/>
          </a:p>
          <a:p>
            <a:r>
              <a:rPr lang="en-US" dirty="0">
                <a:hlinkClick r:id="rId3"/>
              </a:rPr>
              <a:t>https://docs.microsoft.com/en-us/azure/security/azure-security-data-encryption-best-practices</a:t>
            </a:r>
            <a:endParaRPr lang="en-US" dirty="0"/>
          </a:p>
          <a:p>
            <a:endParaRPr lang="en-US" dirty="0"/>
          </a:p>
          <a:p>
            <a:endParaRPr lang="en-US" dirty="0"/>
          </a:p>
        </p:txBody>
      </p:sp>
    </p:spTree>
    <p:extLst>
      <p:ext uri="{BB962C8B-B14F-4D97-AF65-F5344CB8AC3E}">
        <p14:creationId xmlns:p14="http://schemas.microsoft.com/office/powerpoint/2010/main" val="2161986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77500" lnSpcReduction="20000"/>
          </a:bodyPr>
          <a:lstStyle/>
          <a:p>
            <a:r>
              <a:rPr lang="en-US" dirty="0"/>
              <a:t>Encrypting data within client applications before uploading to Azure Storage</a:t>
            </a:r>
          </a:p>
          <a:p>
            <a:endParaRPr lang="en-US" dirty="0"/>
          </a:p>
          <a:p>
            <a:r>
              <a:rPr lang="en-US" dirty="0"/>
              <a:t>Decrypting data while downloading to the client</a:t>
            </a:r>
          </a:p>
          <a:p>
            <a:endParaRPr lang="en-US" dirty="0"/>
          </a:p>
          <a:p>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591734"/>
            <a:ext cx="11652474" cy="4238606"/>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Tree>
    <p:extLst>
      <p:ext uri="{BB962C8B-B14F-4D97-AF65-F5344CB8AC3E}">
        <p14:creationId xmlns:p14="http://schemas.microsoft.com/office/powerpoint/2010/main" val="14097418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4294967295"/>
            <p:extLst>
              <p:ext uri="{D42A27DB-BD31-4B8C-83A1-F6EECF244321}">
                <p14:modId xmlns:p14="http://schemas.microsoft.com/office/powerpoint/2010/main" val="3156984625"/>
              </p:ext>
            </p:extLst>
          </p:nvPr>
        </p:nvGraphicFramePr>
        <p:xfrm>
          <a:off x="659306" y="1189177"/>
          <a:ext cx="10364294" cy="4872953"/>
        </p:xfrm>
        <a:graphic>
          <a:graphicData uri="http://schemas.openxmlformats.org/drawingml/2006/table">
            <a:tbl>
              <a:tblPr firstRow="1" bandRow="1">
                <a:tableStyleId>{D7AC3CCA-C797-4891-BE02-D94E43425B78}</a:tableStyleId>
              </a:tblPr>
              <a:tblGrid>
                <a:gridCol w="5182147">
                  <a:extLst>
                    <a:ext uri="{9D8B030D-6E8A-4147-A177-3AD203B41FA5}">
                      <a16:colId xmlns:a16="http://schemas.microsoft.com/office/drawing/2014/main" val="926890162"/>
                    </a:ext>
                  </a:extLst>
                </a:gridCol>
                <a:gridCol w="5182147">
                  <a:extLst>
                    <a:ext uri="{9D8B030D-6E8A-4147-A177-3AD203B41FA5}">
                      <a16:colId xmlns:a16="http://schemas.microsoft.com/office/drawing/2014/main" val="634220789"/>
                    </a:ext>
                  </a:extLst>
                </a:gridCol>
              </a:tblGrid>
              <a:tr h="4069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Active Directory On-Premise</a:t>
                      </a:r>
                    </a:p>
                  </a:txBody>
                  <a:tcPr marL="68580" marR="68580" marT="34290" marB="34290"/>
                </a:tc>
                <a:tc>
                  <a:txBody>
                    <a:bodyPr/>
                    <a:lstStyle/>
                    <a:p>
                      <a:r>
                        <a:rPr lang="en-US" sz="2000" dirty="0"/>
                        <a:t>Azure AD</a:t>
                      </a:r>
                    </a:p>
                  </a:txBody>
                  <a:tcPr marL="68580" marR="68580" marT="34290" marB="34290"/>
                </a:tc>
                <a:extLst>
                  <a:ext uri="{0D108BD9-81ED-4DB2-BD59-A6C34878D82A}">
                    <a16:rowId xmlns:a16="http://schemas.microsoft.com/office/drawing/2014/main" val="796246793"/>
                  </a:ext>
                </a:extLst>
              </a:tr>
              <a:tr h="406996">
                <a:tc>
                  <a:txBody>
                    <a:bodyPr/>
                    <a:lstStyle/>
                    <a:p>
                      <a:r>
                        <a:rPr lang="en-US" sz="2000" dirty="0"/>
                        <a:t>Authentication Provider</a:t>
                      </a:r>
                    </a:p>
                  </a:txBody>
                  <a:tcPr marL="68580" marR="68580" marT="34290" marB="34290"/>
                </a:tc>
                <a:tc>
                  <a:txBody>
                    <a:bodyPr/>
                    <a:lstStyle/>
                    <a:p>
                      <a:r>
                        <a:rPr lang="en-US" sz="2000" dirty="0"/>
                        <a:t>Authentication Provider</a:t>
                      </a:r>
                    </a:p>
                  </a:txBody>
                  <a:tcPr marL="68580" marR="68580" marT="34290" marB="34290"/>
                </a:tc>
                <a:extLst>
                  <a:ext uri="{0D108BD9-81ED-4DB2-BD59-A6C34878D82A}">
                    <a16:rowId xmlns:a16="http://schemas.microsoft.com/office/drawing/2014/main" val="3495614983"/>
                  </a:ext>
                </a:extLst>
              </a:tr>
              <a:tr h="406996">
                <a:tc>
                  <a:txBody>
                    <a:bodyPr/>
                    <a:lstStyle/>
                    <a:p>
                      <a:r>
                        <a:rPr lang="en-US" sz="2000" dirty="0"/>
                        <a:t>Internal single customer directory service</a:t>
                      </a:r>
                    </a:p>
                  </a:txBody>
                  <a:tcPr marL="68580" marR="68580" marT="34290" marB="34290"/>
                </a:tc>
                <a:tc>
                  <a:txBody>
                    <a:bodyPr/>
                    <a:lstStyle/>
                    <a:p>
                      <a:r>
                        <a:rPr lang="en-US" sz="2000" dirty="0"/>
                        <a:t>Multi-customer public directory service</a:t>
                      </a:r>
                    </a:p>
                  </a:txBody>
                  <a:tcPr marL="68580" marR="68580" marT="34290" marB="34290"/>
                </a:tc>
                <a:extLst>
                  <a:ext uri="{0D108BD9-81ED-4DB2-BD59-A6C34878D82A}">
                    <a16:rowId xmlns:a16="http://schemas.microsoft.com/office/drawing/2014/main" val="395694437"/>
                  </a:ext>
                </a:extLst>
              </a:tr>
              <a:tr h="714993">
                <a:tc>
                  <a:txBody>
                    <a:bodyPr/>
                    <a:lstStyle/>
                    <a:p>
                      <a:r>
                        <a:rPr lang="en-US" sz="2000" dirty="0"/>
                        <a:t>Hierarchical structure of:</a:t>
                      </a:r>
                    </a:p>
                    <a:p>
                      <a:r>
                        <a:rPr lang="en-US" sz="2000" dirty="0"/>
                        <a:t>Users, Computers, </a:t>
                      </a:r>
                      <a:r>
                        <a:rPr lang="en-US" sz="2000" dirty="0" err="1"/>
                        <a:t>Ous</a:t>
                      </a:r>
                      <a:r>
                        <a:rPr lang="en-US" sz="2000" dirty="0"/>
                        <a:t>, Groups, Services</a:t>
                      </a:r>
                    </a:p>
                  </a:txBody>
                  <a:tcPr marL="68580" marR="68580" marT="34290" marB="34290"/>
                </a:tc>
                <a:tc>
                  <a:txBody>
                    <a:bodyPr/>
                    <a:lstStyle/>
                    <a:p>
                      <a:r>
                        <a:rPr lang="en-US" sz="2000" dirty="0"/>
                        <a:t>Flat structure of:</a:t>
                      </a:r>
                    </a:p>
                    <a:p>
                      <a:r>
                        <a:rPr lang="en-US" sz="2000" dirty="0"/>
                        <a:t>Users and Groups</a:t>
                      </a:r>
                    </a:p>
                  </a:txBody>
                  <a:tcPr marL="68580" marR="68580" marT="34290" marB="34290"/>
                </a:tc>
                <a:extLst>
                  <a:ext uri="{0D108BD9-81ED-4DB2-BD59-A6C34878D82A}">
                    <a16:rowId xmlns:a16="http://schemas.microsoft.com/office/drawing/2014/main" val="2661955343"/>
                  </a:ext>
                </a:extLst>
              </a:tr>
              <a:tr h="406996">
                <a:tc>
                  <a:txBody>
                    <a:bodyPr/>
                    <a:lstStyle/>
                    <a:p>
                      <a:r>
                        <a:rPr lang="en-US" sz="2000" dirty="0"/>
                        <a:t>Group Policy and DNS data</a:t>
                      </a:r>
                    </a:p>
                  </a:txBody>
                  <a:tcPr marL="68580" marR="68580" marT="34290" marB="34290"/>
                </a:tc>
                <a:tc>
                  <a:txBody>
                    <a:bodyPr/>
                    <a:lstStyle/>
                    <a:p>
                      <a:r>
                        <a:rPr lang="en-US" sz="2000" dirty="0"/>
                        <a:t>NA</a:t>
                      </a:r>
                    </a:p>
                  </a:txBody>
                  <a:tcPr marL="68580" marR="68580" marT="34290" marB="34290"/>
                </a:tc>
                <a:extLst>
                  <a:ext uri="{0D108BD9-81ED-4DB2-BD59-A6C34878D82A}">
                    <a16:rowId xmlns:a16="http://schemas.microsoft.com/office/drawing/2014/main" val="3755759018"/>
                  </a:ext>
                </a:extLst>
              </a:tr>
              <a:tr h="406996">
                <a:tc>
                  <a:txBody>
                    <a:bodyPr/>
                    <a:lstStyle/>
                    <a:p>
                      <a:r>
                        <a:rPr lang="en-US" sz="2000" dirty="0"/>
                        <a:t>Can be accessed using LDAP</a:t>
                      </a:r>
                    </a:p>
                  </a:txBody>
                  <a:tcPr marL="68580" marR="68580" marT="34290" marB="34290"/>
                </a:tc>
                <a:tc>
                  <a:txBody>
                    <a:bodyPr/>
                    <a:lstStyle/>
                    <a:p>
                      <a:r>
                        <a:rPr lang="en-US" sz="2000" dirty="0"/>
                        <a:t>Can be accessed using Graph API</a:t>
                      </a:r>
                    </a:p>
                  </a:txBody>
                  <a:tcPr marL="68580" marR="68580" marT="34290" marB="34290"/>
                </a:tc>
                <a:extLst>
                  <a:ext uri="{0D108BD9-81ED-4DB2-BD59-A6C34878D82A}">
                    <a16:rowId xmlns:a16="http://schemas.microsoft.com/office/drawing/2014/main" val="452082492"/>
                  </a:ext>
                </a:extLst>
              </a:tr>
              <a:tr h="714993">
                <a:tc>
                  <a:txBody>
                    <a:bodyPr/>
                    <a:lstStyle/>
                    <a:p>
                      <a:r>
                        <a:rPr lang="en-US" sz="2000" dirty="0"/>
                        <a:t>Primarily uses Kerberos for authentication</a:t>
                      </a:r>
                    </a:p>
                  </a:txBody>
                  <a:tcPr marL="68580" marR="68580" marT="34290" marB="34290"/>
                </a:tc>
                <a:tc>
                  <a:txBody>
                    <a:bodyPr/>
                    <a:lstStyle/>
                    <a:p>
                      <a:r>
                        <a:rPr lang="en-US" sz="2000" dirty="0"/>
                        <a:t>Authentication can use SAML, WS-Federation and </a:t>
                      </a:r>
                      <a:r>
                        <a:rPr lang="en-US" sz="2000" dirty="0" err="1"/>
                        <a:t>Oauth</a:t>
                      </a:r>
                      <a:endParaRPr lang="en-US" sz="2000" dirty="0"/>
                    </a:p>
                  </a:txBody>
                  <a:tcPr marL="68580" marR="68580" marT="34290" marB="34290"/>
                </a:tc>
                <a:extLst>
                  <a:ext uri="{0D108BD9-81ED-4DB2-BD59-A6C34878D82A}">
                    <a16:rowId xmlns:a16="http://schemas.microsoft.com/office/drawing/2014/main" val="3456767149"/>
                  </a:ext>
                </a:extLst>
              </a:tr>
              <a:tr h="714993">
                <a:tc>
                  <a:txBody>
                    <a:bodyPr/>
                    <a:lstStyle/>
                    <a:p>
                      <a:r>
                        <a:rPr lang="en-US" sz="2000" dirty="0"/>
                        <a:t>Can Join VM and computer to</a:t>
                      </a:r>
                      <a:r>
                        <a:rPr lang="en-US" sz="2000" baseline="0" dirty="0"/>
                        <a:t> domain</a:t>
                      </a:r>
                      <a:endParaRPr lang="en-US" sz="2000" dirty="0"/>
                    </a:p>
                  </a:txBody>
                  <a:tcPr marL="68580" marR="68580" marT="34290" marB="34290"/>
                </a:tc>
                <a:tc>
                  <a:txBody>
                    <a:bodyPr/>
                    <a:lstStyle/>
                    <a:p>
                      <a:r>
                        <a:rPr lang="en-US" sz="2000" dirty="0"/>
                        <a:t>Can’t join VMs</a:t>
                      </a:r>
                      <a:r>
                        <a:rPr lang="en-US" sz="2000" baseline="0" dirty="0"/>
                        <a:t> and computer(Except Windows 10)</a:t>
                      </a:r>
                      <a:endParaRPr lang="en-US" sz="2000" dirty="0"/>
                    </a:p>
                  </a:txBody>
                  <a:tcPr marL="68580" marR="68580" marT="34290" marB="34290"/>
                </a:tc>
                <a:extLst>
                  <a:ext uri="{0D108BD9-81ED-4DB2-BD59-A6C34878D82A}">
                    <a16:rowId xmlns:a16="http://schemas.microsoft.com/office/drawing/2014/main" val="10007"/>
                  </a:ext>
                </a:extLst>
              </a:tr>
              <a:tr h="692994">
                <a:tc>
                  <a:txBody>
                    <a:bodyPr/>
                    <a:lstStyle/>
                    <a:p>
                      <a:r>
                        <a:rPr lang="en-US" sz="2000" dirty="0"/>
                        <a:t>AD DS Forest</a:t>
                      </a:r>
                      <a:r>
                        <a:rPr lang="en-US" sz="2000" baseline="0" dirty="0"/>
                        <a:t>, Trees, Domains </a:t>
                      </a:r>
                      <a:r>
                        <a:rPr lang="en-US" sz="2000" baseline="0" dirty="0" err="1"/>
                        <a:t>e.g</a:t>
                      </a:r>
                      <a:r>
                        <a:rPr lang="en-US" sz="2000" baseline="0" dirty="0"/>
                        <a:t> cloudapp.net</a:t>
                      </a:r>
                      <a:endParaRPr lang="en-US" sz="2000" dirty="0"/>
                    </a:p>
                  </a:txBody>
                  <a:tcPr marL="68580" marR="68580" marT="34290" marB="34290"/>
                </a:tc>
                <a:tc>
                  <a:txBody>
                    <a:bodyPr/>
                    <a:lstStyle/>
                    <a:p>
                      <a:r>
                        <a:rPr lang="en-US" sz="2000" dirty="0"/>
                        <a:t>Azure AD Tenants </a:t>
                      </a:r>
                      <a:r>
                        <a:rPr lang="en-US" sz="2000" dirty="0" err="1"/>
                        <a:t>eg</a:t>
                      </a:r>
                      <a:r>
                        <a:rPr lang="en-US" sz="2000" dirty="0"/>
                        <a:t>.</a:t>
                      </a:r>
                      <a:r>
                        <a:rPr lang="en-US" sz="2000" baseline="0" dirty="0"/>
                        <a:t> Contoso.onmicrosoft.com</a:t>
                      </a:r>
                      <a:endParaRPr lang="en-US" sz="2000" dirty="0"/>
                    </a:p>
                  </a:txBody>
                  <a:tcPr marL="68580" marR="68580" marT="34290" marB="342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856" y="2097838"/>
            <a:ext cx="4543982" cy="3689912"/>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a:xfrm>
            <a:off x="269242" y="1189178"/>
            <a:ext cx="11653521" cy="5076155"/>
          </a:xfrm>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endParaRPr lang="en-US" dirty="0"/>
          </a:p>
        </p:txBody>
      </p:sp>
    </p:spTree>
    <p:extLst>
      <p:ext uri="{BB962C8B-B14F-4D97-AF65-F5344CB8AC3E}">
        <p14:creationId xmlns:p14="http://schemas.microsoft.com/office/powerpoint/2010/main" val="2601931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a:xfrm>
            <a:off x="269242" y="1189179"/>
            <a:ext cx="11653521" cy="4178688"/>
          </a:xfrm>
        </p:spPr>
        <p:txBody>
          <a:bodyPr>
            <a:normAutofit lnSpcReduction="10000"/>
          </a:bodyPr>
          <a:lstStyle/>
          <a:p>
            <a:r>
              <a:rPr lang="en-US" dirty="0"/>
              <a:t>Use when none of the built-in roles meet your needs</a:t>
            </a:r>
          </a:p>
          <a:p>
            <a:endParaRPr lang="en-US" dirty="0"/>
          </a:p>
          <a:p>
            <a:r>
              <a:rPr lang="en-US" dirty="0"/>
              <a:t>Each tenant can create up to 2000 custom roles.</a:t>
            </a:r>
          </a:p>
          <a:p>
            <a:endParaRPr lang="en-US" dirty="0"/>
          </a:p>
          <a:p>
            <a:r>
              <a:rPr lang="en-US" dirty="0"/>
              <a:t>Shared across all subscriptions that use a tenant</a:t>
            </a:r>
          </a:p>
          <a:p>
            <a:endParaRPr lang="en-US" dirty="0"/>
          </a:p>
          <a:p>
            <a:r>
              <a:rPr lang="en-US" dirty="0"/>
              <a:t>Comprised of Actions, </a:t>
            </a:r>
            <a:r>
              <a:rPr lang="en-US" dirty="0" err="1"/>
              <a:t>NotActions</a:t>
            </a:r>
            <a:r>
              <a:rPr lang="en-US" dirty="0"/>
              <a:t>, and </a:t>
            </a:r>
            <a:r>
              <a:rPr lang="en-US" dirty="0" err="1"/>
              <a:t>AvailableScopes</a:t>
            </a:r>
            <a:endParaRPr lang="en-US" dirty="0"/>
          </a:p>
          <a:p>
            <a:endParaRPr lang="en-US" dirty="0"/>
          </a:p>
          <a:p>
            <a:r>
              <a:rPr lang="en-US" dirty="0"/>
              <a:t>Managed via Portal, PowerShell, Azure CLI, or the REST API</a:t>
            </a:r>
          </a:p>
        </p:txBody>
      </p:sp>
    </p:spTree>
    <p:extLst>
      <p:ext uri="{BB962C8B-B14F-4D97-AF65-F5344CB8AC3E}">
        <p14:creationId xmlns:p14="http://schemas.microsoft.com/office/powerpoint/2010/main" val="2787055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32" y="1037961"/>
            <a:ext cx="9233469" cy="5530525"/>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293" y="1189177"/>
            <a:ext cx="9197174" cy="5135027"/>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Tree>
    <p:extLst>
      <p:ext uri="{BB962C8B-B14F-4D97-AF65-F5344CB8AC3E}">
        <p14:creationId xmlns:p14="http://schemas.microsoft.com/office/powerpoint/2010/main" val="14716858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a:xfrm>
            <a:off x="269242" y="1189179"/>
            <a:ext cx="11653521" cy="3958554"/>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6360929" y="1506508"/>
            <a:ext cx="4899738" cy="4185606"/>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459316" y="1197620"/>
            <a:ext cx="5789083" cy="5152380"/>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6570133" y="1041637"/>
            <a:ext cx="4910668" cy="53083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a:xfrm>
            <a:off x="269242" y="1189179"/>
            <a:ext cx="11653521" cy="4007251"/>
          </a:xfrm>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13513"/>
          <a:stretch/>
        </p:blipFill>
        <p:spPr>
          <a:xfrm>
            <a:off x="266919" y="1002898"/>
            <a:ext cx="11229439" cy="5565589"/>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p:txBody>
          <a:bodyPr/>
          <a:lstStyle/>
          <a:p>
            <a:r>
              <a:rPr lang="en-US" dirty="0">
                <a:solidFill>
                  <a:schemeClr val="tx1">
                    <a:lumMod val="75000"/>
                  </a:schemeClr>
                </a:solidFill>
              </a:rPr>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415996" y="961103"/>
            <a:ext cx="11360007" cy="4935793"/>
          </a:xfrm>
          <a:prstGeom prst="rect">
            <a:avLst/>
          </a:prstGeom>
        </p:spPr>
      </p:pic>
      <p:sp>
        <p:nvSpPr>
          <p:cNvPr id="2" name="Rectangle 1"/>
          <p:cNvSpPr/>
          <p:nvPr/>
        </p:nvSpPr>
        <p:spPr>
          <a:xfrm>
            <a:off x="825910" y="6123715"/>
            <a:ext cx="10618838"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Tree>
    <p:extLst>
      <p:ext uri="{BB962C8B-B14F-4D97-AF65-F5344CB8AC3E}">
        <p14:creationId xmlns:p14="http://schemas.microsoft.com/office/powerpoint/2010/main" val="81309793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a:xfrm>
            <a:off x="269242" y="1189179"/>
            <a:ext cx="11653521" cy="4585088"/>
          </a:xfrm>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a:xfrm>
            <a:off x="387777" y="1189178"/>
            <a:ext cx="11653521" cy="3348609"/>
          </a:xfrm>
        </p:spPr>
        <p:txBody>
          <a:bodyPr/>
          <a:lstStyle/>
          <a:p>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a:xfrm>
            <a:off x="269242" y="1189179"/>
            <a:ext cx="11653521" cy="4839088"/>
          </a:xfrm>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985488" y="2125266"/>
            <a:ext cx="4277273" cy="3263504"/>
          </a:xfrm>
          <a:prstGeom prst="rect">
            <a:avLst/>
          </a:prstGeom>
        </p:spPr>
      </p:pic>
      <p:pic>
        <p:nvPicPr>
          <p:cNvPr id="6" name="Picture 5"/>
          <p:cNvPicPr>
            <a:picLocks noChangeAspect="1"/>
          </p:cNvPicPr>
          <p:nvPr/>
        </p:nvPicPr>
        <p:blipFill>
          <a:blip r:embed="rId4"/>
          <a:stretch>
            <a:fillRect/>
          </a:stretch>
        </p:blipFill>
        <p:spPr>
          <a:xfrm>
            <a:off x="6095597" y="2124958"/>
            <a:ext cx="4278080" cy="326412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a:xfrm>
            <a:off x="269242" y="1189179"/>
            <a:ext cx="11653521" cy="4669754"/>
          </a:xfrm>
        </p:spPr>
        <p:txBody>
          <a:bodyPr>
            <a:normAutofit/>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678258" y="1115460"/>
            <a:ext cx="6835484" cy="5453027"/>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176122" y="990912"/>
            <a:ext cx="7839755" cy="557757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99584" y="1189178"/>
            <a:ext cx="10192104" cy="4195622"/>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solidFill>
                  <a:schemeClr val="tx1">
                    <a:lumMod val="75000"/>
                  </a:schemeClr>
                </a:solidFill>
              </a:rPr>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4294967295"/>
          </p:nvPr>
        </p:nvPicPr>
        <p:blipFill>
          <a:blip r:embed="rId3"/>
          <a:stretch>
            <a:fillRect/>
          </a:stretch>
        </p:blipFill>
        <p:spPr>
          <a:xfrm>
            <a:off x="361227" y="1621110"/>
            <a:ext cx="11469546" cy="4376567"/>
          </a:xfrm>
          <a:prstGeom prst="rect">
            <a:avLst/>
          </a:prstGeom>
          <a:noFill/>
        </p:spPr>
      </p:pic>
      <p:sp>
        <p:nvSpPr>
          <p:cNvPr id="5" name="Rectangle 4"/>
          <p:cNvSpPr/>
          <p:nvPr/>
        </p:nvSpPr>
        <p:spPr>
          <a:xfrm>
            <a:off x="1451018" y="6383821"/>
            <a:ext cx="9964234"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pic>
        <p:nvPicPr>
          <p:cNvPr id="8" name="Picture 7"/>
          <p:cNvPicPr>
            <a:picLocks noChangeAspect="1"/>
          </p:cNvPicPr>
          <p:nvPr/>
        </p:nvPicPr>
        <p:blipFill>
          <a:blip r:embed="rId4"/>
          <a:stretch>
            <a:fillRect/>
          </a:stretch>
        </p:blipFill>
        <p:spPr>
          <a:xfrm>
            <a:off x="290769" y="1118635"/>
            <a:ext cx="11549194" cy="592942"/>
          </a:xfrm>
          <a:prstGeom prst="rect">
            <a:avLst/>
          </a:prstGeom>
        </p:spPr>
      </p:pic>
    </p:spTree>
    <p:extLst>
      <p:ext uri="{BB962C8B-B14F-4D97-AF65-F5344CB8AC3E}">
        <p14:creationId xmlns:p14="http://schemas.microsoft.com/office/powerpoint/2010/main" val="6979378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7884</Words>
  <Application>Microsoft Office PowerPoint</Application>
  <PresentationFormat>Widescreen</PresentationFormat>
  <Paragraphs>953</Paragraphs>
  <Slides>69</Slides>
  <Notes>67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69</vt:i4>
      </vt:variant>
    </vt:vector>
  </HeadingPairs>
  <TitlesOfParts>
    <vt:vector size="80" baseType="lpstr">
      <vt:lpstr>Verdana</vt:lpstr>
      <vt:lpstr>Arial</vt:lpstr>
      <vt:lpstr>Segoe UI</vt:lpstr>
      <vt:lpstr>Mangal</vt:lpstr>
      <vt:lpstr>Consolas</vt:lpstr>
      <vt:lpstr>Courier New</vt:lpstr>
      <vt:lpstr>Wingdings</vt:lpstr>
      <vt:lpstr>Segoe UI Light</vt:lpstr>
      <vt:lpstr>Calibri</vt:lpstr>
      <vt:lpstr>COLOR TEMPLATE</vt:lpstr>
      <vt:lpstr>1_COLOR TEMPLATE</vt:lpstr>
      <vt:lpstr>Security and Identity</vt:lpstr>
      <vt:lpstr>Azure Firewall Overview</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OAuth 2.0 and OpenID Connect</vt:lpstr>
      <vt:lpstr>Authentication / Authorization Glossary</vt:lpstr>
      <vt:lpstr>Important OAuth Flows</vt:lpstr>
      <vt:lpstr>Authorization Code Flow</vt:lpstr>
      <vt:lpstr>Implicit Flow</vt:lpstr>
      <vt:lpstr>Secure Using OAuth and OpenID Connect</vt:lpstr>
      <vt:lpstr>Exam Tip</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Exam Tip:  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the pros and cons. </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Which Azure component allows you to monitor security across on-premises and cloud workloads</vt:lpstr>
      <vt:lpstr>Which Azure component allows you to monitor security across on-premises and cloud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2018-07-24T12:09:12Z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